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553" r:id="rId2"/>
    <p:sldId id="432" r:id="rId3"/>
    <p:sldId id="532" r:id="rId4"/>
    <p:sldId id="569" r:id="rId5"/>
    <p:sldId id="570" r:id="rId6"/>
    <p:sldId id="571" r:id="rId7"/>
    <p:sldId id="575" r:id="rId8"/>
    <p:sldId id="572" r:id="rId9"/>
    <p:sldId id="573" r:id="rId10"/>
    <p:sldId id="566" r:id="rId11"/>
  </p:sldIdLst>
  <p:sldSz cx="9144000" cy="5143500" type="screen16x9"/>
  <p:notesSz cx="6858000" cy="9144000"/>
  <p:embeddedFontLst>
    <p:embeddedFont>
      <p:font typeface="HP Simplified" panose="020B0604020204090204" pitchFamily="34" charset="0"/>
      <p:regular r:id="rId14"/>
      <p:bold r:id="rId15"/>
      <p:italic r:id="rId16"/>
      <p:boldItalic r:id="rId17"/>
    </p:embeddedFont>
    <p:embeddedFont>
      <p:font typeface="Futura Bk" panose="020B0604020202020204" charset="0"/>
      <p:regular r:id="rId18"/>
      <p:bold r:id="rId19"/>
      <p:italic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438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23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orient="horz" pos="2443">
          <p15:clr>
            <a:srgbClr val="A4A3A4"/>
          </p15:clr>
        </p15:guide>
        <p15:guide id="9" pos="1794">
          <p15:clr>
            <a:srgbClr val="A4A3A4"/>
          </p15:clr>
        </p15:guide>
        <p15:guide id="10" pos="273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2878">
          <p15:clr>
            <a:srgbClr val="A4A3A4"/>
          </p15:clr>
        </p15:guide>
        <p15:guide id="15" pos="3555">
          <p15:clr>
            <a:srgbClr val="A4A3A4"/>
          </p15:clr>
        </p15:guide>
        <p15:guide id="16" pos="1965">
          <p15:clr>
            <a:srgbClr val="A4A3A4"/>
          </p15:clr>
        </p15:guide>
        <p15:guide id="17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B8BB"/>
    <a:srgbClr val="E5E8E8"/>
    <a:srgbClr val="822980"/>
    <a:srgbClr val="B9B9BB"/>
    <a:srgbClr val="B6B8BB"/>
    <a:srgbClr val="87898B"/>
    <a:srgbClr val="CCCCCC"/>
    <a:srgbClr val="99999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8727" autoAdjust="0"/>
  </p:normalViewPr>
  <p:slideViewPr>
    <p:cSldViewPr snapToGrid="0">
      <p:cViewPr varScale="1">
        <p:scale>
          <a:sx n="134" d="100"/>
          <a:sy n="134" d="100"/>
        </p:scale>
        <p:origin x="690" y="120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9/26/2018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9/26/2018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8613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34" r:id="rId3"/>
    <p:sldLayoutId id="2147483833" r:id="rId4"/>
    <p:sldLayoutId id="2147483837" r:id="rId5"/>
    <p:sldLayoutId id="2147483818" r:id="rId6"/>
    <p:sldLayoutId id="2147483809" r:id="rId7"/>
    <p:sldLayoutId id="2147483823" r:id="rId8"/>
    <p:sldLayoutId id="2147483824" r:id="rId9"/>
    <p:sldLayoutId id="2147483825" r:id="rId10"/>
    <p:sldLayoutId id="2147483838" r:id="rId11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Lucida Grande"/>
        <a:buChar char="−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Translation Memories and Translation Memory Sequences in ETMA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they are? How they work?</a:t>
            </a:r>
          </a:p>
          <a:p>
            <a:r>
              <a:rPr lang="en-US" dirty="0"/>
              <a:t>September</a:t>
            </a:r>
            <a:r>
              <a:rPr lang="en-US" b="0"/>
              <a:t>, 2018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/>
            <a:r>
              <a:rPr lang="en-US" b="1" dirty="0"/>
              <a:t>Translation memory (TM) </a:t>
            </a:r>
            <a:r>
              <a:rPr lang="en-US" dirty="0"/>
              <a:t>= database which stores the source text and its corresponding translation in language pairs called “translation units” or segments.</a:t>
            </a:r>
          </a:p>
          <a:p>
            <a:pPr lvl="2"/>
            <a:endParaRPr lang="en-US" dirty="0"/>
          </a:p>
          <a:p>
            <a:pPr lvl="2"/>
            <a:r>
              <a:rPr lang="en-US" b="1" dirty="0"/>
              <a:t>TM Sequences</a:t>
            </a:r>
            <a:r>
              <a:rPr lang="en-US" dirty="0"/>
              <a:t> = consolidation of multiple TMs with a notion of order and penalty to be used for a given program + which TM to store new translated content into.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Translation Memories in ETMA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853045"/>
            <a:ext cx="8117904" cy="3219768"/>
          </a:xfrm>
        </p:spPr>
        <p:txBody>
          <a:bodyPr/>
          <a:lstStyle/>
          <a:p>
            <a:r>
              <a:rPr lang="en-US" dirty="0"/>
              <a:t> 	</a:t>
            </a:r>
            <a:endParaRPr lang="en-GB" dirty="0"/>
          </a:p>
          <a:p>
            <a:pPr lvl="1"/>
            <a:r>
              <a:rPr lang="en-US" dirty="0"/>
              <a:t>All Translation Memories (TMs) are stored at the HP level in ETMA, to ensure potential leverage between programs in different organizations.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3" y="1935163"/>
            <a:ext cx="803275" cy="347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HP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1560513" y="24860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1568450" y="27146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1576388" y="29511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1568450" y="31797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1576388" y="34258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1568450" y="36544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1576388" y="38830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1576388" y="4111625"/>
            <a:ext cx="177800" cy="169863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Flowchart: Magnetic Disk 14"/>
          <p:cNvSpPr/>
          <p:nvPr/>
        </p:nvSpPr>
        <p:spPr>
          <a:xfrm>
            <a:off x="1585913" y="4348163"/>
            <a:ext cx="177800" cy="169862"/>
          </a:xfrm>
          <a:prstGeom prst="flowChartMagneticDisk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cxnSp>
        <p:nvCxnSpPr>
          <p:cNvPr id="16" name="Shape 15"/>
          <p:cNvCxnSpPr>
            <a:stCxn id="5" idx="2"/>
            <a:endCxn id="6" idx="2"/>
          </p:cNvCxnSpPr>
          <p:nvPr/>
        </p:nvCxnSpPr>
        <p:spPr>
          <a:xfrm rot="16200000" flipH="1">
            <a:off x="1287463" y="2297112"/>
            <a:ext cx="287338" cy="258763"/>
          </a:xfrm>
          <a:prstGeom prst="bentConnector2">
            <a:avLst/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8" idx="2"/>
          </p:cNvCxnSpPr>
          <p:nvPr/>
        </p:nvCxnSpPr>
        <p:spPr>
          <a:xfrm>
            <a:off x="1314450" y="2570163"/>
            <a:ext cx="254000" cy="228600"/>
          </a:xfrm>
          <a:prstGeom prst="bentConnector3">
            <a:avLst>
              <a:gd name="adj1" fmla="val -3334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306513" y="27987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1306513" y="30273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306513" y="32559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1306513" y="34845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1306513" y="3713163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306513" y="3959225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306513" y="4205288"/>
            <a:ext cx="254000" cy="228600"/>
          </a:xfrm>
          <a:prstGeom prst="bentConnector3">
            <a:avLst>
              <a:gd name="adj1" fmla="val 0"/>
            </a:avLst>
          </a:prstGeom>
          <a:ln w="63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1"/>
          <p:cNvSpPr txBox="1">
            <a:spLocks noChangeArrowheads="1"/>
          </p:cNvSpPr>
          <p:nvPr/>
        </p:nvSpPr>
        <p:spPr bwMode="auto">
          <a:xfrm>
            <a:off x="1797050" y="2452688"/>
            <a:ext cx="1016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A</a:t>
            </a:r>
          </a:p>
        </p:txBody>
      </p:sp>
      <p:sp>
        <p:nvSpPr>
          <p:cNvPr id="45" name="TextBox 42"/>
          <p:cNvSpPr txBox="1">
            <a:spLocks noChangeArrowheads="1"/>
          </p:cNvSpPr>
          <p:nvPr/>
        </p:nvSpPr>
        <p:spPr bwMode="auto">
          <a:xfrm>
            <a:off x="1797050" y="2697163"/>
            <a:ext cx="1016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B</a:t>
            </a:r>
          </a:p>
        </p:txBody>
      </p:sp>
      <p:sp>
        <p:nvSpPr>
          <p:cNvPr id="46" name="TextBox 43"/>
          <p:cNvSpPr txBox="1">
            <a:spLocks noChangeArrowheads="1"/>
          </p:cNvSpPr>
          <p:nvPr/>
        </p:nvSpPr>
        <p:spPr bwMode="auto">
          <a:xfrm>
            <a:off x="1789113" y="2925763"/>
            <a:ext cx="2020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1</a:t>
            </a:r>
          </a:p>
        </p:txBody>
      </p: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1797050" y="3154363"/>
            <a:ext cx="19859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2</a:t>
            </a:r>
          </a:p>
        </p:txBody>
      </p:sp>
      <p:sp>
        <p:nvSpPr>
          <p:cNvPr id="48" name="TextBox 45"/>
          <p:cNvSpPr txBox="1">
            <a:spLocks noChangeArrowheads="1"/>
          </p:cNvSpPr>
          <p:nvPr/>
        </p:nvSpPr>
        <p:spPr bwMode="auto">
          <a:xfrm>
            <a:off x="1797050" y="3392488"/>
            <a:ext cx="202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Program C – Product Line 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865313" y="3636963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0" name="TextBox 46"/>
          <p:cNvSpPr txBox="1">
            <a:spLocks noChangeArrowheads="1"/>
          </p:cNvSpPr>
          <p:nvPr/>
        </p:nvSpPr>
        <p:spPr bwMode="auto">
          <a:xfrm>
            <a:off x="1804988" y="3865563"/>
            <a:ext cx="936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Vendor A</a:t>
            </a:r>
          </a:p>
        </p:txBody>
      </p:sp>
      <p:sp>
        <p:nvSpPr>
          <p:cNvPr id="51" name="TextBox 47"/>
          <p:cNvSpPr txBox="1">
            <a:spLocks noChangeArrowheads="1"/>
          </p:cNvSpPr>
          <p:nvPr/>
        </p:nvSpPr>
        <p:spPr bwMode="auto">
          <a:xfrm>
            <a:off x="1814513" y="4103688"/>
            <a:ext cx="936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TM Vendor B</a:t>
            </a:r>
          </a:p>
        </p:txBody>
      </p:sp>
      <p:sp>
        <p:nvSpPr>
          <p:cNvPr id="52" name="TextBox 49"/>
          <p:cNvSpPr txBox="1">
            <a:spLocks noChangeArrowheads="1"/>
          </p:cNvSpPr>
          <p:nvPr/>
        </p:nvSpPr>
        <p:spPr bwMode="auto">
          <a:xfrm>
            <a:off x="1881188" y="430688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3" name="Right Brace 52"/>
          <p:cNvSpPr/>
          <p:nvPr/>
        </p:nvSpPr>
        <p:spPr>
          <a:xfrm>
            <a:off x="3838575" y="2076450"/>
            <a:ext cx="304800" cy="2466975"/>
          </a:xfrm>
          <a:prstGeom prst="rightBrace">
            <a:avLst>
              <a:gd name="adj1" fmla="val 11458"/>
              <a:gd name="adj2" fmla="val 50000"/>
            </a:avLst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67250" y="2357050"/>
            <a:ext cx="3458178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Naming Convention has been defined to ease identification of TM content :</a:t>
            </a:r>
          </a:p>
          <a:p>
            <a:pPr>
              <a:lnSpc>
                <a:spcPct val="85000"/>
              </a:lnSpc>
              <a:defRPr/>
            </a:pP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[business unit] [program] [Sub-</a:t>
            </a:r>
            <a:r>
              <a:rPr lang="en-US" sz="1200" i="1" dirty="0" err="1">
                <a:solidFill>
                  <a:srgbClr val="000000"/>
                </a:solidFill>
                <a:cs typeface="Arial" pitchFamily="34" charset="0"/>
              </a:rPr>
              <a:t>prog</a:t>
            </a: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 or release or Product Line or Audience] [Vendor] [</a:t>
            </a:r>
            <a:r>
              <a:rPr lang="en-US" sz="1200" i="1" dirty="0" err="1">
                <a:solidFill>
                  <a:srgbClr val="000000"/>
                </a:solidFill>
                <a:cs typeface="Arial" pitchFamily="34" charset="0"/>
              </a:rPr>
              <a:t>Legacyxx</a:t>
            </a: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] [Target locale]</a:t>
            </a:r>
          </a:p>
          <a:p>
            <a:pPr>
              <a:lnSpc>
                <a:spcPct val="85000"/>
              </a:lnSpc>
              <a:defRPr/>
            </a:pPr>
            <a:endParaRPr lang="en-US" sz="12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solidFill>
                  <a:srgbClr val="000000"/>
                </a:solidFill>
                <a:cs typeface="Arial" pitchFamily="34" charset="0"/>
              </a:rPr>
              <a:t>For e.g.:</a:t>
            </a: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cs typeface="Arial" pitchFamily="34" charset="0"/>
              </a:rPr>
              <a:t> - For PSG Crystal Commercial content – TM name = BUS_PAN-HP_CRYSTAL_PSG_CRYSTAL_COMM</a:t>
            </a:r>
          </a:p>
          <a:p>
            <a:pPr>
              <a:lnSpc>
                <a:spcPct val="85000"/>
              </a:lnSpc>
              <a:defRPr/>
            </a:pPr>
            <a:r>
              <a:rPr lang="en-US" sz="1200" i="1" dirty="0">
                <a:cs typeface="Arial" pitchFamily="34" charset="0"/>
              </a:rPr>
              <a:t>- For IPG Marketing content managed by Vendor A – TM name = </a:t>
            </a:r>
            <a:r>
              <a:rPr lang="en-US" sz="1200" i="1" dirty="0" err="1">
                <a:cs typeface="Arial" pitchFamily="34" charset="0"/>
              </a:rPr>
              <a:t>VENDOR_VendorA_IPG_MARKETING</a:t>
            </a:r>
            <a:endParaRPr lang="en-US" sz="12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– Concept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482645"/>
            <a:ext cx="8117904" cy="3219768"/>
          </a:xfrm>
        </p:spPr>
        <p:txBody>
          <a:bodyPr/>
          <a:lstStyle/>
          <a:p>
            <a:endParaRPr lang="en-GB" dirty="0"/>
          </a:p>
          <a:p>
            <a:pPr lvl="1"/>
            <a:r>
              <a:rPr lang="en-US" dirty="0"/>
              <a:t>TM Sequences are set at the Organization level.  These are specific to a Program/Vendor.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8813" y="1383188"/>
            <a:ext cx="7243762" cy="3303587"/>
            <a:chOff x="471488" y="1649413"/>
            <a:chExt cx="7243762" cy="3303587"/>
          </a:xfrm>
        </p:grpSpPr>
        <p:sp>
          <p:nvSpPr>
            <p:cNvPr id="5" name="Rectangle 4"/>
            <p:cNvSpPr/>
            <p:nvPr/>
          </p:nvSpPr>
          <p:spPr>
            <a:xfrm>
              <a:off x="471488" y="1649413"/>
              <a:ext cx="803275" cy="347662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pitchFamily="34" charset="0"/>
                </a:rPr>
                <a:t>HP</a:t>
              </a:r>
            </a:p>
          </p:txBody>
        </p:sp>
        <p:cxnSp>
          <p:nvCxnSpPr>
            <p:cNvPr id="6" name="Shape 5"/>
            <p:cNvCxnSpPr/>
            <p:nvPr/>
          </p:nvCxnSpPr>
          <p:spPr>
            <a:xfrm rot="16200000" flipH="1">
              <a:off x="590550" y="2019300"/>
              <a:ext cx="309563" cy="195263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842963" y="2097088"/>
              <a:ext cx="803275" cy="347662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pitchFamily="34" charset="0"/>
                </a:rPr>
                <a:t>BU Org</a:t>
              </a:r>
            </a:p>
          </p:txBody>
        </p:sp>
        <p:cxnSp>
          <p:nvCxnSpPr>
            <p:cNvPr id="9" name="Shape 8"/>
            <p:cNvCxnSpPr/>
            <p:nvPr/>
          </p:nvCxnSpPr>
          <p:spPr>
            <a:xfrm rot="16200000" flipH="1">
              <a:off x="982662" y="2513013"/>
              <a:ext cx="239713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/>
            <p:nvPr/>
          </p:nvCxnSpPr>
          <p:spPr>
            <a:xfrm rot="16200000" flipH="1">
              <a:off x="815975" y="2927350"/>
              <a:ext cx="573088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/>
            <p:nvPr/>
          </p:nvCxnSpPr>
          <p:spPr>
            <a:xfrm rot="16200000" flipH="1">
              <a:off x="720725" y="3613150"/>
              <a:ext cx="763588" cy="147638"/>
            </a:xfrm>
            <a:prstGeom prst="bentConnector2">
              <a:avLst/>
            </a:prstGeom>
            <a:ln w="63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76338" y="2573338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76338" y="3154363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B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76338" y="3935413"/>
              <a:ext cx="803275" cy="265112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000" dirty="0">
                  <a:solidFill>
                    <a:prstClr val="white"/>
                  </a:solidFill>
                  <a:cs typeface="Arial" pitchFamily="34" charset="0"/>
                </a:rPr>
                <a:t>Program 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0850" y="2314575"/>
              <a:ext cx="1587500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dirty="0">
                  <a:solidFill>
                    <a:schemeClr val="accent3"/>
                  </a:solidFill>
                  <a:latin typeface="+mj-lt"/>
                </a:rPr>
                <a:t>TM to Apply for Reuse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62700" y="2295525"/>
              <a:ext cx="1023938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dirty="0">
                  <a:solidFill>
                    <a:schemeClr val="accent3"/>
                  </a:solidFill>
                  <a:latin typeface="+mj-lt"/>
                </a:rPr>
                <a:t>TM to Update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85975" y="2771775"/>
              <a:ext cx="5619750" cy="361950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2122488" y="28765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9" name="TextBox 41"/>
            <p:cNvSpPr txBox="1">
              <a:spLocks noChangeArrowheads="1"/>
            </p:cNvSpPr>
            <p:nvPr/>
          </p:nvSpPr>
          <p:spPr bwMode="auto">
            <a:xfrm>
              <a:off x="2359025" y="284321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6208713" y="28670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1" name="TextBox 78"/>
            <p:cNvSpPr txBox="1">
              <a:spLocks noChangeArrowheads="1"/>
            </p:cNvSpPr>
            <p:nvPr/>
          </p:nvSpPr>
          <p:spPr bwMode="auto">
            <a:xfrm>
              <a:off x="6445250" y="2833688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66925" y="3371850"/>
              <a:ext cx="5638800" cy="571500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3" name="Flowchart: Magnetic Disk 22"/>
            <p:cNvSpPr/>
            <p:nvPr/>
          </p:nvSpPr>
          <p:spPr>
            <a:xfrm>
              <a:off x="2130425" y="34385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2132013" y="36766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5" name="TextBox 66"/>
            <p:cNvSpPr txBox="1">
              <a:spLocks noChangeArrowheads="1"/>
            </p:cNvSpPr>
            <p:nvPr/>
          </p:nvSpPr>
          <p:spPr bwMode="auto">
            <a:xfrm>
              <a:off x="2359025" y="342106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26" name="TextBox 68"/>
            <p:cNvSpPr txBox="1">
              <a:spLocks noChangeArrowheads="1"/>
            </p:cNvSpPr>
            <p:nvPr/>
          </p:nvSpPr>
          <p:spPr bwMode="auto">
            <a:xfrm>
              <a:off x="2368550" y="3643313"/>
              <a:ext cx="2136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 (with a 2% penalty)</a:t>
              </a:r>
            </a:p>
          </p:txBody>
        </p:sp>
        <p:sp>
          <p:nvSpPr>
            <p:cNvPr id="27" name="Flowchart: Magnetic Disk 26"/>
            <p:cNvSpPr/>
            <p:nvPr/>
          </p:nvSpPr>
          <p:spPr>
            <a:xfrm>
              <a:off x="6188075" y="354330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8" name="TextBox 80"/>
            <p:cNvSpPr txBox="1">
              <a:spLocks noChangeArrowheads="1"/>
            </p:cNvSpPr>
            <p:nvPr/>
          </p:nvSpPr>
          <p:spPr bwMode="auto">
            <a:xfrm>
              <a:off x="6416675" y="3525838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85975" y="4181475"/>
              <a:ext cx="5629275" cy="771525"/>
            </a:xfrm>
            <a:prstGeom prst="rect">
              <a:avLst/>
            </a:prstGeom>
            <a:noFill/>
            <a:ln w="635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2136775" y="4246563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2" name="Flowchart: Magnetic Disk 31"/>
            <p:cNvSpPr/>
            <p:nvPr/>
          </p:nvSpPr>
          <p:spPr>
            <a:xfrm>
              <a:off x="2128838" y="4475163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3" name="Flowchart: Magnetic Disk 32"/>
            <p:cNvSpPr/>
            <p:nvPr/>
          </p:nvSpPr>
          <p:spPr>
            <a:xfrm>
              <a:off x="2136775" y="47212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4" name="TextBox 43"/>
            <p:cNvSpPr txBox="1">
              <a:spLocks noChangeArrowheads="1"/>
            </p:cNvSpPr>
            <p:nvPr/>
          </p:nvSpPr>
          <p:spPr bwMode="auto">
            <a:xfrm>
              <a:off x="2305050" y="4221163"/>
              <a:ext cx="20208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1</a:t>
              </a:r>
            </a:p>
          </p:txBody>
        </p:sp>
        <p:sp>
          <p:nvSpPr>
            <p:cNvPr id="35" name="TextBox 44"/>
            <p:cNvSpPr txBox="1">
              <a:spLocks noChangeArrowheads="1"/>
            </p:cNvSpPr>
            <p:nvPr/>
          </p:nvSpPr>
          <p:spPr bwMode="auto">
            <a:xfrm>
              <a:off x="2312988" y="4449763"/>
              <a:ext cx="198596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2</a:t>
              </a:r>
            </a:p>
          </p:txBody>
        </p:sp>
        <p:sp>
          <p:nvSpPr>
            <p:cNvPr id="36" name="TextBox 45"/>
            <p:cNvSpPr txBox="1">
              <a:spLocks noChangeArrowheads="1"/>
            </p:cNvSpPr>
            <p:nvPr/>
          </p:nvSpPr>
          <p:spPr bwMode="auto">
            <a:xfrm>
              <a:off x="2312988" y="4687888"/>
              <a:ext cx="20224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– Product Line 3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360863" y="4276725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4362450" y="4514850"/>
              <a:ext cx="177800" cy="169863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9" name="TextBox 42"/>
            <p:cNvSpPr txBox="1">
              <a:spLocks noChangeArrowheads="1"/>
            </p:cNvSpPr>
            <p:nvPr/>
          </p:nvSpPr>
          <p:spPr bwMode="auto">
            <a:xfrm>
              <a:off x="4589463" y="425926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B</a:t>
              </a:r>
            </a:p>
          </p:txBody>
        </p:sp>
        <p:sp>
          <p:nvSpPr>
            <p:cNvPr id="40" name="TextBox 64"/>
            <p:cNvSpPr txBox="1">
              <a:spLocks noChangeArrowheads="1"/>
            </p:cNvSpPr>
            <p:nvPr/>
          </p:nvSpPr>
          <p:spPr bwMode="auto">
            <a:xfrm>
              <a:off x="4598988" y="4481513"/>
              <a:ext cx="1016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A</a:t>
              </a:r>
            </a:p>
          </p:txBody>
        </p:sp>
        <p:sp>
          <p:nvSpPr>
            <p:cNvPr id="41" name="Flowchart: Magnetic Disk 40"/>
            <p:cNvSpPr/>
            <p:nvPr/>
          </p:nvSpPr>
          <p:spPr>
            <a:xfrm>
              <a:off x="6207125" y="4332288"/>
              <a:ext cx="177800" cy="169862"/>
            </a:xfrm>
            <a:prstGeom prst="flowChartMagneticDisk">
              <a:avLst/>
            </a:prstGeom>
            <a:solidFill>
              <a:schemeClr val="accent3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endParaRPr lang="en-US" sz="200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2" name="TextBox 82"/>
            <p:cNvSpPr txBox="1">
              <a:spLocks noChangeArrowheads="1"/>
            </p:cNvSpPr>
            <p:nvPr/>
          </p:nvSpPr>
          <p:spPr bwMode="auto">
            <a:xfrm>
              <a:off x="6419850" y="4306888"/>
              <a:ext cx="12346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TM Program C - xxx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– Concept 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87059" y="1049820"/>
            <a:ext cx="8117904" cy="3219768"/>
          </a:xfrm>
        </p:spPr>
        <p:txBody>
          <a:bodyPr/>
          <a:lstStyle/>
          <a:p>
            <a:pPr lvl="2"/>
            <a:r>
              <a:rPr lang="en-US" dirty="0">
                <a:latin typeface="+mn-lt"/>
              </a:rPr>
              <a:t>TM sequence in ETMA will include (see next slide) the following information: </a:t>
            </a:r>
          </a:p>
          <a:p>
            <a:pPr lvl="3"/>
            <a:r>
              <a:rPr lang="en-US" dirty="0">
                <a:latin typeface="+mn-lt"/>
              </a:rPr>
              <a:t>Which TMs to be leveraged (under “Apply Sequence”) </a:t>
            </a:r>
          </a:p>
          <a:p>
            <a:pPr lvl="3"/>
            <a:r>
              <a:rPr lang="en-US" dirty="0">
                <a:latin typeface="+mn-lt"/>
              </a:rPr>
              <a:t>Which TM to be updated with translated content (under “Update Sequence”) </a:t>
            </a:r>
          </a:p>
          <a:p>
            <a:pPr lvl="3"/>
            <a:r>
              <a:rPr lang="en-US" dirty="0">
                <a:latin typeface="+mn-lt"/>
              </a:rPr>
              <a:t>Which penalty to apply to any of the TM selected under the “Apply Sequence”</a:t>
            </a:r>
          </a:p>
          <a:p>
            <a:pPr lvl="3">
              <a:buNone/>
            </a:pPr>
            <a:endParaRPr lang="en-US" dirty="0">
              <a:latin typeface="+mn-lt"/>
            </a:endParaRPr>
          </a:p>
          <a:p>
            <a:pPr marL="168275" indent="-168275"/>
            <a:r>
              <a:rPr lang="en-US" sz="1200" i="1" dirty="0">
                <a:solidFill>
                  <a:srgbClr val="000000"/>
                </a:solidFill>
                <a:latin typeface="Futura Bk" pitchFamily="34" charset="0"/>
              </a:rPr>
              <a:t>    </a:t>
            </a:r>
            <a:r>
              <a:rPr lang="en-US" sz="1200" b="0" i="1" u="sng" dirty="0">
                <a:solidFill>
                  <a:srgbClr val="000000"/>
                </a:solidFill>
                <a:latin typeface="+mn-lt"/>
              </a:rPr>
              <a:t>Note:</a:t>
            </a:r>
            <a:r>
              <a:rPr lang="en-US" sz="1200" b="0" i="1" dirty="0">
                <a:solidFill>
                  <a:srgbClr val="000000"/>
                </a:solidFill>
                <a:latin typeface="+mn-lt"/>
              </a:rPr>
              <a:t> When a number is added to the “Apply Sequence penalties” field for a TM in the sequence, this percentage is removed from the actual TM percentage.</a:t>
            </a:r>
          </a:p>
          <a:p>
            <a:pPr marL="168275" indent="-168275"/>
            <a:r>
              <a:rPr lang="en-US" sz="1200" b="0" i="1" dirty="0">
                <a:solidFill>
                  <a:srgbClr val="000000"/>
                </a:solidFill>
                <a:latin typeface="+mn-lt"/>
              </a:rPr>
              <a:t>	For e.g. a 100% match with a 2% penalty, will be displayed as a 98% match to the translator. </a:t>
            </a:r>
          </a:p>
          <a:p>
            <a:pPr marL="168275" indent="-168275"/>
            <a:endParaRPr lang="en-US" sz="1200" b="0" i="1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latin typeface="+mn-lt"/>
              </a:rPr>
              <a:t>Additional settings for TM update and reuse can be implemented at the Organization level:</a:t>
            </a:r>
          </a:p>
          <a:p>
            <a:pPr marL="512763" lvl="2" indent="-342900">
              <a:buFont typeface="Futura Bk" pitchFamily="34" charset="0"/>
              <a:buChar char="−"/>
            </a:pPr>
            <a:r>
              <a:rPr lang="en-US" dirty="0">
                <a:latin typeface="+mn-lt"/>
              </a:rPr>
              <a:t>“Only update confirmed segments in TM”: the system will save to the relevant TM only the segments which have been confirmed by the translators.</a:t>
            </a:r>
          </a:p>
          <a:p>
            <a:pPr marL="512763" lvl="2" indent="-342900">
              <a:buFont typeface="Futura Bk" pitchFamily="34" charset="0"/>
              <a:buChar char="−"/>
            </a:pPr>
            <a:r>
              <a:rPr lang="en-US" dirty="0">
                <a:latin typeface="+mn-lt"/>
              </a:rPr>
              <a:t>“Look 100% TM matches”: Any 100% match coming from the TM will not be editable by the translators.</a:t>
            </a:r>
          </a:p>
          <a:p>
            <a:pPr marL="512763" lvl="2" indent="-342900">
              <a:buFont typeface="Futura Bk" pitchFamily="34" charset="0"/>
              <a:buChar char="−"/>
            </a:pPr>
            <a:endParaRPr lang="en-US" sz="1000" b="0" dirty="0">
              <a:solidFill>
                <a:srgbClr val="000000"/>
              </a:solidFill>
              <a:latin typeface="Futura B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 B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Sequencing in ETMA - Example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68795"/>
            <a:ext cx="8117904" cy="3219768"/>
          </a:xfrm>
        </p:spPr>
        <p:txBody>
          <a:bodyPr/>
          <a:lstStyle/>
          <a:p>
            <a:r>
              <a:rPr lang="en-US" dirty="0"/>
              <a:t>TM Sequences include the following information:</a:t>
            </a:r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838325"/>
            <a:ext cx="49784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91275" y="1362075"/>
            <a:ext cx="17605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TMs and TM order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to be used for leverage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895975" y="1600200"/>
            <a:ext cx="514350" cy="447675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05575" y="3695700"/>
            <a:ext cx="15621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TM to store new 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translated content to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5705475" y="3200400"/>
            <a:ext cx="838200" cy="657225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81075" y="4200525"/>
            <a:ext cx="1576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Penalties applied for </a:t>
            </a:r>
          </a:p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  <a:latin typeface="+mj-lt"/>
              </a:rPr>
              <a:t>each selected TM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47925" y="3924300"/>
            <a:ext cx="476250" cy="323850"/>
          </a:xfrm>
          <a:prstGeom prst="straightConnector1">
            <a:avLst/>
          </a:prstGeom>
          <a:ln w="63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TMs Leveraged in ETMA?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957220"/>
            <a:ext cx="4011612" cy="3219768"/>
          </a:xfrm>
        </p:spPr>
        <p:txBody>
          <a:bodyPr/>
          <a:lstStyle/>
          <a:p>
            <a:endParaRPr lang="en-US" dirty="0"/>
          </a:p>
          <a:p>
            <a:pPr lvl="2"/>
            <a:r>
              <a:rPr lang="en-US" dirty="0">
                <a:latin typeface="+mj-lt"/>
              </a:rPr>
              <a:t>The system analyses the files that have been submitted, and identifies the text that must be translated</a:t>
            </a:r>
          </a:p>
          <a:p>
            <a:pPr lvl="2"/>
            <a:r>
              <a:rPr lang="en-US" dirty="0">
                <a:latin typeface="+mj-lt"/>
              </a:rPr>
              <a:t>The system analyses the files that have been submitted, and identifies the text that must be translated</a:t>
            </a:r>
          </a:p>
          <a:p>
            <a:pPr lvl="2"/>
            <a:r>
              <a:rPr lang="en-US" dirty="0">
                <a:latin typeface="+mj-lt"/>
              </a:rPr>
              <a:t>Matches are prioritized according to rules defined for your projects</a:t>
            </a:r>
          </a:p>
          <a:p>
            <a:pPr lvl="2"/>
            <a:r>
              <a:rPr lang="en-US" dirty="0">
                <a:latin typeface="+mj-lt"/>
              </a:rPr>
              <a:t>Matching translation units are inserted into your project, and repetitions are identified, so that they do not have to be translated again—reducing costs</a:t>
            </a:r>
          </a:p>
        </p:txBody>
      </p:sp>
      <p:pic>
        <p:nvPicPr>
          <p:cNvPr id="9" name="Picture 3" descr="workflow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black">
          <a:xfrm>
            <a:off x="4649263" y="1063683"/>
            <a:ext cx="4402137" cy="3302000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72763" y="4465900"/>
            <a:ext cx="1395412" cy="368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en-US" sz="1200" dirty="0">
                <a:latin typeface="Futura Bk" pitchFamily="34" charset="0"/>
              </a:rPr>
              <a:t>Image by XPLANE</a:t>
            </a:r>
          </a:p>
        </p:txBody>
      </p:sp>
    </p:spTree>
    <p:extLst>
      <p:ext uri="{BB962C8B-B14F-4D97-AF65-F5344CB8AC3E}">
        <p14:creationId xmlns:p14="http://schemas.microsoft.com/office/powerpoint/2010/main" val="230705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How are TMs Updated in ETMA?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2"/>
            <a:r>
              <a:rPr lang="en-US" dirty="0">
                <a:latin typeface="+mn-lt"/>
              </a:rPr>
              <a:t>Based on TM sequence information, selected TM is updated when a job reaches the “</a:t>
            </a:r>
            <a:r>
              <a:rPr lang="en-US" b="1" dirty="0">
                <a:latin typeface="+mn-lt"/>
              </a:rPr>
              <a:t>Update TM” </a:t>
            </a:r>
            <a:r>
              <a:rPr lang="en-US" dirty="0">
                <a:latin typeface="+mn-lt"/>
              </a:rPr>
              <a:t>stage in the workflow.</a:t>
            </a:r>
          </a:p>
          <a:p>
            <a:pPr lvl="2"/>
            <a:endParaRPr lang="en-US" dirty="0">
              <a:latin typeface="+mn-lt"/>
            </a:endParaRPr>
          </a:p>
          <a:p>
            <a:pPr lvl="2">
              <a:buNone/>
            </a:pPr>
            <a:r>
              <a:rPr lang="en-US" u="sng" dirty="0">
                <a:latin typeface="+mn-lt"/>
              </a:rPr>
              <a:t>Note</a:t>
            </a:r>
            <a:r>
              <a:rPr lang="en-US" dirty="0">
                <a:latin typeface="+mn-lt"/>
              </a:rPr>
              <a:t>: This workflow stage takes place at the end of the workflow, usually right before the “Finished” stage.</a:t>
            </a:r>
          </a:p>
          <a:p>
            <a:pPr lvl="2">
              <a:buNone/>
            </a:pPr>
            <a:endParaRPr lang="en-US" dirty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All translated segments will be stored in the TM specified under “Update Sequence” in the TM sequence for each language pair.</a:t>
            </a:r>
          </a:p>
          <a:p>
            <a:pPr lvl="2"/>
            <a:endParaRPr lang="en-US" dirty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Any new translation for </a:t>
            </a:r>
            <a:r>
              <a:rPr lang="en-US" u="sng" dirty="0">
                <a:latin typeface="+mn-lt"/>
              </a:rPr>
              <a:t>the same source segment</a:t>
            </a:r>
            <a:r>
              <a:rPr lang="en-US" dirty="0">
                <a:latin typeface="+mn-lt"/>
              </a:rPr>
              <a:t> will overwrite the previous translation available in the TM.</a:t>
            </a:r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Banding Reuse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Any job created in ETMA will be processed through the selected TM sequence and generate a Banding Word count Report with TM leverage percentages: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2143125"/>
            <a:ext cx="76104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649788" y="2074863"/>
            <a:ext cx="3657600" cy="1704975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en-US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Text Placeholder 15"/>
          <p:cNvSpPr txBox="1">
            <a:spLocks/>
          </p:cNvSpPr>
          <p:nvPr/>
        </p:nvSpPr>
        <p:spPr bwMode="auto">
          <a:xfrm>
            <a:off x="436750" y="3895925"/>
            <a:ext cx="7662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ts val="22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Futura Bk" pitchFamily="34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Futura Bk" pitchFamily="34" charset="0"/>
                <a:cs typeface="+mn-cs"/>
              </a:rPr>
              <a:t>	</a:t>
            </a:r>
            <a:r>
              <a:rPr lang="en-US" sz="1200" b="1" u="sng" dirty="0">
                <a:solidFill>
                  <a:schemeClr val="accent3"/>
                </a:solidFill>
                <a:latin typeface="+mj-lt"/>
                <a:cs typeface="+mn-cs"/>
              </a:rPr>
              <a:t>Note</a:t>
            </a:r>
            <a:r>
              <a:rPr lang="en-US" sz="1200" dirty="0">
                <a:solidFill>
                  <a:schemeClr val="accent3"/>
                </a:solidFill>
                <a:latin typeface="+mj-lt"/>
                <a:cs typeface="+mn-cs"/>
              </a:rPr>
              <a:t>: PerfectMatch are 100% in context (based on exact/customized file name coming from files previously submitted for the same program</a:t>
            </a:r>
            <a:endParaRPr lang="en-US" sz="1400" dirty="0">
              <a:solidFill>
                <a:schemeClr val="accent3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with content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34768</TotalTime>
  <Words>641</Words>
  <Application>Microsoft Office PowerPoint</Application>
  <PresentationFormat>On-screen Show (16:9)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Lucida Grande</vt:lpstr>
      <vt:lpstr>HP Simplified</vt:lpstr>
      <vt:lpstr>Futura Bk</vt:lpstr>
      <vt:lpstr>Title with content</vt:lpstr>
      <vt:lpstr>Translation Memories and Translation Memory Sequences in ETMA</vt:lpstr>
      <vt:lpstr>Definitions</vt:lpstr>
      <vt:lpstr>Translation Memories in ETMA</vt:lpstr>
      <vt:lpstr>TM Sequencing in ETMA – Concept </vt:lpstr>
      <vt:lpstr>TM Sequencing in ETMA – Concept  </vt:lpstr>
      <vt:lpstr>TM Sequencing in ETMA - Example</vt:lpstr>
      <vt:lpstr>How are TMs Leveraged in ETMA?</vt:lpstr>
      <vt:lpstr>When and How are TMs Updated in ETMA?</vt:lpstr>
      <vt:lpstr>TM Banding Reuse</vt:lpstr>
      <vt:lpstr>Thank you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Greg (Brand Strategy)</dc:creator>
  <cp:lastModifiedBy>Flores, Laura (Translation &amp; Localization)</cp:lastModifiedBy>
  <cp:revision>1055</cp:revision>
  <cp:lastPrinted>2012-04-13T15:38:33Z</cp:lastPrinted>
  <dcterms:created xsi:type="dcterms:W3CDTF">2012-04-18T19:31:44Z</dcterms:created>
  <dcterms:modified xsi:type="dcterms:W3CDTF">2018-09-26T17:14:12Z</dcterms:modified>
</cp:coreProperties>
</file>