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804" r:id="rId1"/>
  </p:sldMasterIdLst>
  <p:notesMasterIdLst>
    <p:notesMasterId r:id="rId17"/>
  </p:notesMasterIdLst>
  <p:handoutMasterIdLst>
    <p:handoutMasterId r:id="rId18"/>
  </p:handoutMasterIdLst>
  <p:sldIdLst>
    <p:sldId id="553" r:id="rId2"/>
    <p:sldId id="432" r:id="rId3"/>
    <p:sldId id="567" r:id="rId4"/>
    <p:sldId id="568" r:id="rId5"/>
    <p:sldId id="569" r:id="rId6"/>
    <p:sldId id="572" r:id="rId7"/>
    <p:sldId id="573" r:id="rId8"/>
    <p:sldId id="574" r:id="rId9"/>
    <p:sldId id="575" r:id="rId10"/>
    <p:sldId id="576" r:id="rId11"/>
    <p:sldId id="577" r:id="rId12"/>
    <p:sldId id="578" r:id="rId13"/>
    <p:sldId id="579" r:id="rId14"/>
    <p:sldId id="580" r:id="rId15"/>
    <p:sldId id="566" r:id="rId16"/>
  </p:sldIdLst>
  <p:sldSz cx="9144000" cy="5143500" type="screen16x9"/>
  <p:notesSz cx="6858000" cy="9144000"/>
  <p:embeddedFontLst>
    <p:embeddedFont>
      <p:font typeface="HP Simplified" panose="020B0604020204090204" pitchFamily="34" charset="0"/>
      <p:regular r:id="rId19"/>
      <p:bold r:id="rId20"/>
      <p:italic r:id="rId21"/>
      <p:boldItalic r:id="rId2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3">
          <p15:clr>
            <a:srgbClr val="A4A3A4"/>
          </p15:clr>
        </p15:guide>
        <p15:guide id="2" orient="horz" pos="743">
          <p15:clr>
            <a:srgbClr val="A4A3A4"/>
          </p15:clr>
        </p15:guide>
        <p15:guide id="3" orient="horz" pos="893">
          <p15:clr>
            <a:srgbClr val="A4A3A4"/>
          </p15:clr>
        </p15:guide>
        <p15:guide id="4" orient="horz" pos="438">
          <p15:clr>
            <a:srgbClr val="A4A3A4"/>
          </p15:clr>
        </p15:guide>
        <p15:guide id="5" orient="horz" pos="1671">
          <p15:clr>
            <a:srgbClr val="A4A3A4"/>
          </p15:clr>
        </p15:guide>
        <p15:guide id="6" orient="horz" pos="2236">
          <p15:clr>
            <a:srgbClr val="A4A3A4"/>
          </p15:clr>
        </p15:guide>
        <p15:guide id="7" orient="horz" pos="146">
          <p15:clr>
            <a:srgbClr val="A4A3A4"/>
          </p15:clr>
        </p15:guide>
        <p15:guide id="8" orient="horz" pos="2443">
          <p15:clr>
            <a:srgbClr val="A4A3A4"/>
          </p15:clr>
        </p15:guide>
        <p15:guide id="9" pos="1794">
          <p15:clr>
            <a:srgbClr val="A4A3A4"/>
          </p15:clr>
        </p15:guide>
        <p15:guide id="10" pos="2736">
          <p15:clr>
            <a:srgbClr val="A4A3A4"/>
          </p15:clr>
        </p15:guide>
        <p15:guide id="11" pos="202">
          <p15:clr>
            <a:srgbClr val="A4A3A4"/>
          </p15:clr>
        </p15:guide>
        <p15:guide id="12" pos="5322">
          <p15:clr>
            <a:srgbClr val="A4A3A4"/>
          </p15:clr>
        </p15:guide>
        <p15:guide id="13" pos="5625">
          <p15:clr>
            <a:srgbClr val="A4A3A4"/>
          </p15:clr>
        </p15:guide>
        <p15:guide id="14" pos="2878">
          <p15:clr>
            <a:srgbClr val="A4A3A4"/>
          </p15:clr>
        </p15:guide>
        <p15:guide id="15" pos="3555">
          <p15:clr>
            <a:srgbClr val="A4A3A4"/>
          </p15:clr>
        </p15:guide>
        <p15:guide id="16" pos="1965">
          <p15:clr>
            <a:srgbClr val="A4A3A4"/>
          </p15:clr>
        </p15:guide>
        <p15:guide id="17" pos="372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9B8BB"/>
    <a:srgbClr val="E5E8E8"/>
    <a:srgbClr val="822980"/>
    <a:srgbClr val="B9B9BB"/>
    <a:srgbClr val="B6B8BB"/>
    <a:srgbClr val="87898B"/>
    <a:srgbClr val="CCCCCC"/>
    <a:srgbClr val="999999"/>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88727" autoAdjust="0"/>
  </p:normalViewPr>
  <p:slideViewPr>
    <p:cSldViewPr snapToGrid="0">
      <p:cViewPr varScale="1">
        <p:scale>
          <a:sx n="134" d="100"/>
          <a:sy n="134" d="100"/>
        </p:scale>
        <p:origin x="690" y="120"/>
      </p:cViewPr>
      <p:guideLst>
        <p:guide orient="horz" pos="3083"/>
        <p:guide orient="horz" pos="743"/>
        <p:guide orient="horz" pos="893"/>
        <p:guide orient="horz" pos="438"/>
        <p:guide orient="horz" pos="1671"/>
        <p:guide orient="horz" pos="2236"/>
        <p:guide orient="horz" pos="146"/>
        <p:guide orient="horz" pos="2443"/>
        <p:guide pos="1794"/>
        <p:guide pos="2736"/>
        <p:guide pos="202"/>
        <p:guide pos="5322"/>
        <p:guide pos="5625"/>
        <p:guide pos="2878"/>
        <p:guide pos="3555"/>
        <p:guide pos="1965"/>
        <p:guide pos="3723"/>
      </p:guideLst>
    </p:cSldViewPr>
  </p:slideViewPr>
  <p:outlineViewPr>
    <p:cViewPr>
      <p:scale>
        <a:sx n="33" d="100"/>
        <a:sy n="33" d="100"/>
      </p:scale>
      <p:origin x="0" y="19848"/>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17" d="100"/>
          <a:sy n="117" d="100"/>
        </p:scale>
        <p:origin x="-402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HP Simplified"/>
              <a:cs typeface="HP Simplified"/>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678B55-319B-2D4F-AE49-6C1B6E1A4DDA}" type="datetimeFigureOut">
              <a:rPr lang="en-US" smtClean="0">
                <a:latin typeface="HP Simplified"/>
                <a:cs typeface="HP Simplified"/>
              </a:rPr>
              <a:pPr/>
              <a:t>9/26/2018</a:t>
            </a:fld>
            <a:endParaRPr lang="en-GB" dirty="0">
              <a:latin typeface="HP Simplified"/>
              <a:cs typeface="HP Simplifie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HP Simplified"/>
              <a:cs typeface="HP Simplified"/>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B27340-60F0-7D46-BC5B-91B08A318A82}" type="slidenum">
              <a:rPr lang="en-GB" smtClean="0">
                <a:latin typeface="HP Simplified"/>
                <a:cs typeface="HP Simplified"/>
              </a:rPr>
              <a:pPr/>
              <a:t>‹#›</a:t>
            </a:fld>
            <a:endParaRPr lang="en-GB" dirty="0">
              <a:latin typeface="HP Simplified"/>
              <a:cs typeface="HP Simplified"/>
            </a:endParaRPr>
          </a:p>
        </p:txBody>
      </p:sp>
    </p:spTree>
    <p:extLst>
      <p:ext uri="{BB962C8B-B14F-4D97-AF65-F5344CB8AC3E}">
        <p14:creationId xmlns:p14="http://schemas.microsoft.com/office/powerpoint/2010/main" val="493217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P Simplified"/>
                <a:cs typeface="HP Simplified"/>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HP Simplified"/>
                <a:cs typeface="HP Simplified"/>
              </a:defRPr>
            </a:lvl1pPr>
          </a:lstStyle>
          <a:p>
            <a:fld id="{2D9CAF8C-0805-8440-B43D-DCCAAA4D80CE}" type="datetimeFigureOut">
              <a:rPr lang="en-US" smtClean="0"/>
              <a:pPr/>
              <a:t>9/26/2018</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P Simplified"/>
                <a:cs typeface="HP Simplified"/>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HP Simplified"/>
                <a:cs typeface="HP Simplified"/>
              </a:defRPr>
            </a:lvl1pPr>
          </a:lstStyle>
          <a:p>
            <a:fld id="{22A853E8-D85F-5D49-95D2-E1D96ABFE2B9}" type="slidenum">
              <a:rPr lang="en-GB" smtClean="0"/>
              <a:pPr/>
              <a:t>‹#›</a:t>
            </a:fld>
            <a:endParaRPr lang="en-GB" dirty="0"/>
          </a:p>
        </p:txBody>
      </p:sp>
    </p:spTree>
    <p:extLst>
      <p:ext uri="{BB962C8B-B14F-4D97-AF65-F5344CB8AC3E}">
        <p14:creationId xmlns:p14="http://schemas.microsoft.com/office/powerpoint/2010/main" val="26880798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HP Simplified"/>
        <a:ea typeface="+mn-ea"/>
        <a:cs typeface="HP Simplified"/>
      </a:defRPr>
    </a:lvl1pPr>
    <a:lvl2pPr marL="457200" algn="l" defTabSz="457200" rtl="0" eaLnBrk="1" latinLnBrk="0" hangingPunct="1">
      <a:defRPr sz="1200" kern="1200">
        <a:solidFill>
          <a:schemeClr val="tx1"/>
        </a:solidFill>
        <a:latin typeface="HP Simplified"/>
        <a:ea typeface="+mn-ea"/>
        <a:cs typeface="HP Simplified"/>
      </a:defRPr>
    </a:lvl2pPr>
    <a:lvl3pPr marL="914400" algn="l" defTabSz="457200" rtl="0" eaLnBrk="1" latinLnBrk="0" hangingPunct="1">
      <a:defRPr sz="1200" kern="1200">
        <a:solidFill>
          <a:schemeClr val="tx1"/>
        </a:solidFill>
        <a:latin typeface="HP Simplified"/>
        <a:ea typeface="+mn-ea"/>
        <a:cs typeface="HP Simplified"/>
      </a:defRPr>
    </a:lvl3pPr>
    <a:lvl4pPr marL="1371600" algn="l" defTabSz="457200" rtl="0" eaLnBrk="1" latinLnBrk="0" hangingPunct="1">
      <a:defRPr sz="1200" kern="1200">
        <a:solidFill>
          <a:schemeClr val="tx1"/>
        </a:solidFill>
        <a:latin typeface="HP Simplified"/>
        <a:ea typeface="+mn-ea"/>
        <a:cs typeface="HP Simplified"/>
      </a:defRPr>
    </a:lvl4pPr>
    <a:lvl5pPr marL="1828800" algn="l" defTabSz="457200" rtl="0" eaLnBrk="1" latinLnBrk="0" hangingPunct="1">
      <a:defRPr sz="1200" kern="1200">
        <a:solidFill>
          <a:schemeClr val="tx1"/>
        </a:solidFill>
        <a:latin typeface="HP Simplified"/>
        <a:ea typeface="+mn-ea"/>
        <a:cs typeface="HP Simplified"/>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ue title slide ">
    <p:bg>
      <p:bgPr>
        <a:solidFill>
          <a:schemeClr val="accent1"/>
        </a:solid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bwMode="black">
          <a:xfrm>
            <a:off x="329184" y="2036820"/>
            <a:ext cx="6858000" cy="1206484"/>
          </a:xfrm>
        </p:spPr>
        <p:txBody>
          <a:bodyPr anchor="b"/>
          <a:lstStyle>
            <a:lvl1pPr>
              <a:lnSpc>
                <a:spcPct val="90000"/>
              </a:lnSpc>
              <a:defRPr sz="4600" spc="-100">
                <a:solidFill>
                  <a:schemeClr val="bg1"/>
                </a:solidFill>
              </a:defRPr>
            </a:lvl1pPr>
          </a:lstStyle>
          <a:p>
            <a:r>
              <a:rPr lang="en-US" dirty="0"/>
              <a:t>Click to edit master </a:t>
            </a:r>
            <a:br>
              <a:rPr lang="en-US" dirty="0"/>
            </a:br>
            <a:r>
              <a:rPr lang="en-US" dirty="0"/>
              <a:t>title style</a:t>
            </a:r>
          </a:p>
        </p:txBody>
      </p:sp>
      <p:sp>
        <p:nvSpPr>
          <p:cNvPr id="11" name="Subtitle 2"/>
          <p:cNvSpPr>
            <a:spLocks noGrp="1"/>
          </p:cNvSpPr>
          <p:nvPr>
            <p:ph type="subTitle" idx="1" hasCustomPrompt="1"/>
          </p:nvPr>
        </p:nvSpPr>
        <p:spPr bwMode="black">
          <a:xfrm>
            <a:off x="329184" y="3316628"/>
            <a:ext cx="6858000" cy="914400"/>
          </a:xfrm>
        </p:spPr>
        <p:txBody>
          <a:bodyPr/>
          <a:lstStyle>
            <a:lvl1pPr marL="0" indent="0" algn="l">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 name="Picture 1" descr="HP_White_RGB_150_L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49440" y="365760"/>
            <a:ext cx="1883664" cy="1883664"/>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Tree>
    <p:extLst>
      <p:ext uri="{BB962C8B-B14F-4D97-AF65-F5344CB8AC3E}">
        <p14:creationId xmlns:p14="http://schemas.microsoft.com/office/powerpoint/2010/main" val="227675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ue divider slid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38328"/>
            <a:ext cx="7222352" cy="2006703"/>
          </a:xfrm>
          <a:prstGeom prst="rect">
            <a:avLst/>
          </a:prstGeom>
        </p:spPr>
        <p:txBody>
          <a:bodyPr wrap="square" lIns="0" tIns="0" rIns="0" bIns="0" anchor="t" anchorCtr="0">
            <a:noAutofit/>
          </a:bodyPr>
          <a:lstStyle>
            <a:lvl1pPr algn="l">
              <a:lnSpc>
                <a:spcPct val="90000"/>
              </a:lnSpc>
              <a:defRPr sz="4000" b="1" i="0" spc="-100" baseline="0">
                <a:solidFill>
                  <a:schemeClr val="bg1"/>
                </a:solidFill>
                <a:latin typeface="HP Simplified" pitchFamily="34" charset="0"/>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Tree>
    <p:extLst>
      <p:ext uri="{BB962C8B-B14F-4D97-AF65-F5344CB8AC3E}">
        <p14:creationId xmlns:p14="http://schemas.microsoft.com/office/powerpoint/2010/main" val="232033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hite divider slide">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37744"/>
            <a:ext cx="7222352" cy="2006703"/>
          </a:xfrm>
          <a:prstGeom prst="rect">
            <a:avLst/>
          </a:prstGeom>
        </p:spPr>
        <p:txBody>
          <a:bodyPr wrap="square" lIns="0" tIns="0" rIns="0" bIns="0" anchor="t" anchorCtr="0">
            <a:noAutofit/>
          </a:bodyPr>
          <a:lstStyle>
            <a:lvl1pPr algn="l">
              <a:lnSpc>
                <a:spcPct val="90000"/>
              </a:lnSpc>
              <a:defRPr sz="4000" b="1" i="0" spc="-100">
                <a:solidFill>
                  <a:schemeClr val="tx1"/>
                </a:solidFill>
                <a:latin typeface="HP Simplified" pitchFamily="34" charset="0"/>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accent5"/>
                </a:solidFill>
                <a:latin typeface="HP Simplified"/>
                <a:cs typeface="HP Simplified"/>
              </a:rPr>
              <a:t>© Copyright 2012 Hewlett-Packard Development Company, L.P. </a:t>
            </a:r>
            <a:r>
              <a:rPr lang="en-US" sz="700" b="0" i="0" baseline="0" dirty="0">
                <a:solidFill>
                  <a:schemeClr val="accent5"/>
                </a:solidFill>
                <a:latin typeface="HP Simplified"/>
                <a:cs typeface="HP Simplified"/>
              </a:rPr>
              <a:t> </a:t>
            </a:r>
            <a:r>
              <a:rPr lang="en-US" sz="700" b="0" i="0" dirty="0">
                <a:solidFill>
                  <a:schemeClr val="accent5"/>
                </a:solidFill>
                <a:latin typeface="HP Simplified"/>
                <a:cs typeface="HP Simplified"/>
              </a:rPr>
              <a:t>The information contained herein is subject to change without notice.</a:t>
            </a:r>
          </a:p>
        </p:txBody>
      </p:sp>
      <p:pic>
        <p:nvPicPr>
          <p:cNvPr id="5" name="Picture 4" descr="HP_Blue_RGB_150_SM.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03920" y="4535424"/>
            <a:ext cx="365760" cy="365760"/>
          </a:xfrm>
          <a:prstGeom prst="rect">
            <a:avLst/>
          </a:prstGeom>
        </p:spPr>
      </p:pic>
    </p:spTree>
    <p:extLst>
      <p:ext uri="{BB962C8B-B14F-4D97-AF65-F5344CB8AC3E}">
        <p14:creationId xmlns:p14="http://schemas.microsoft.com/office/powerpoint/2010/main" val="357479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ue quote slide with subtitl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40919"/>
            <a:ext cx="7222352" cy="2006703"/>
          </a:xfrm>
          <a:prstGeom prst="rect">
            <a:avLst/>
          </a:prstGeom>
        </p:spPr>
        <p:txBody>
          <a:bodyPr wrap="square" lIns="0" tIns="0" rIns="0" bIns="0" anchor="t" anchorCtr="0">
            <a:noAutofit/>
          </a:bodyPr>
          <a:lstStyle>
            <a:lvl1pPr algn="l" defTabSz="457200" rtl="0" eaLnBrk="1" latinLnBrk="0" hangingPunct="1">
              <a:lnSpc>
                <a:spcPct val="90000"/>
              </a:lnSpc>
              <a:spcBef>
                <a:spcPct val="0"/>
              </a:spcBef>
              <a:spcAft>
                <a:spcPts val="0"/>
              </a:spcAft>
              <a:buNone/>
              <a:defRPr lang="en-US" sz="4000" b="1" i="0" kern="1200" spc="-100" noProof="0" dirty="0">
                <a:solidFill>
                  <a:schemeClr val="bg1"/>
                </a:solidFill>
                <a:latin typeface="HP Simplified" pitchFamily="34" charset="0"/>
                <a:ea typeface="+mj-ea"/>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
        <p:nvSpPr>
          <p:cNvPr id="5" name="Subtitle 2"/>
          <p:cNvSpPr>
            <a:spLocks noGrp="1"/>
          </p:cNvSpPr>
          <p:nvPr>
            <p:ph type="subTitle" idx="1" hasCustomPrompt="1"/>
          </p:nvPr>
        </p:nvSpPr>
        <p:spPr>
          <a:xfrm>
            <a:off x="325269" y="3305361"/>
            <a:ext cx="5148072" cy="649224"/>
          </a:xfrm>
          <a:prstGeom prst="rect">
            <a:avLst/>
          </a:prstGeom>
        </p:spPr>
        <p:txBody>
          <a:bodyPr>
            <a:noAutofit/>
          </a:bodyPr>
          <a:lstStyle>
            <a:lvl1pPr marL="0" indent="0" algn="l">
              <a:lnSpc>
                <a:spcPct val="100000"/>
              </a:lnSpc>
              <a:spcBef>
                <a:spcPts val="0"/>
              </a:spcBef>
              <a:buNone/>
              <a:defRPr sz="1800" b="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315884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0" y="235064"/>
            <a:ext cx="8117206" cy="430887"/>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Tree>
    <p:extLst>
      <p:ext uri="{BB962C8B-B14F-4D97-AF65-F5344CB8AC3E}">
        <p14:creationId xmlns:p14="http://schemas.microsoft.com/office/powerpoint/2010/main" val="62525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 title with content">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black">
          <a:xfrm>
            <a:off x="331470" y="751390"/>
            <a:ext cx="8117206"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
        <p:nvSpPr>
          <p:cNvPr id="7" name="Title 6"/>
          <p:cNvSpPr>
            <a:spLocks noGrp="1"/>
          </p:cNvSpPr>
          <p:nvPr>
            <p:ph type="title" hasCustomPrompt="1"/>
          </p:nvPr>
        </p:nvSpPr>
        <p:spPr bwMode="black">
          <a:xfrm>
            <a:off x="331470" y="235064"/>
            <a:ext cx="8117206" cy="430887"/>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329184" y="1188721"/>
            <a:ext cx="8119872" cy="3228975"/>
          </a:xfrm>
        </p:spPr>
        <p:txBody>
          <a:bodyPr wrap="square">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970999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title with two columns">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bwMode="black">
          <a:xfrm>
            <a:off x="331471" y="235063"/>
            <a:ext cx="8460105" cy="430887"/>
          </a:xfrm>
          <a:prstGeom prst="rect">
            <a:avLst/>
          </a:prstGeom>
          <a:ln>
            <a:noFill/>
          </a:ln>
        </p:spPr>
        <p:txBody>
          <a:bodyPr vert="horz" wrap="square" lIns="0" tIns="0" rIns="0" bIns="0" rtlCol="0" anchor="t" anchorCtr="0">
            <a:spAutoFit/>
          </a:bodyPr>
          <a:lstStyle>
            <a:lvl1pPr>
              <a:defRPr>
                <a:solidFill>
                  <a:srgbClr val="000000"/>
                </a:solidFill>
              </a:defRPr>
            </a:lvl1pPr>
          </a:lstStyle>
          <a:p>
            <a:r>
              <a:rPr lang="en-US" noProof="0" dirty="0"/>
              <a:t>Click to edit master title style</a:t>
            </a:r>
          </a:p>
        </p:txBody>
      </p:sp>
      <p:sp>
        <p:nvSpPr>
          <p:cNvPr id="8" name="Content Placeholder 7"/>
          <p:cNvSpPr>
            <a:spLocks noGrp="1"/>
          </p:cNvSpPr>
          <p:nvPr>
            <p:ph sz="quarter" idx="16"/>
          </p:nvPr>
        </p:nvSpPr>
        <p:spPr>
          <a:xfrm>
            <a:off x="328613" y="1188720"/>
            <a:ext cx="4030662" cy="3219769"/>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7"/>
          </p:nvPr>
        </p:nvSpPr>
        <p:spPr>
          <a:xfrm>
            <a:off x="4568825" y="1185864"/>
            <a:ext cx="3878264"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328470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page, sub title with imag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4568827" y="1186047"/>
            <a:ext cx="3878263" cy="3222441"/>
          </a:xfrm>
        </p:spPr>
        <p:txBody>
          <a:bodyPr anchor="ctr"/>
          <a:lstStyle>
            <a:lvl1pPr algn="ctr">
              <a:defRPr b="0">
                <a:solidFill>
                  <a:schemeClr val="tx1"/>
                </a:solidFill>
              </a:defRPr>
            </a:lvl1pPr>
          </a:lstStyle>
          <a:p>
            <a:endParaRPr lang="en-US" dirty="0"/>
          </a:p>
        </p:txBody>
      </p:sp>
      <p:sp>
        <p:nvSpPr>
          <p:cNvPr id="7" name="Title 6"/>
          <p:cNvSpPr>
            <a:spLocks noGrp="1"/>
          </p:cNvSpPr>
          <p:nvPr>
            <p:ph type="title" hasCustomPrompt="1"/>
          </p:nvPr>
        </p:nvSpPr>
        <p:spPr bwMode="black">
          <a:xfrm>
            <a:off x="331469" y="235063"/>
            <a:ext cx="8458200" cy="429768"/>
          </a:xfrm>
        </p:spPr>
        <p:txBody>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329184" y="1188720"/>
            <a:ext cx="4011612" cy="3219768"/>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650519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title, sub title with three columns">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2" y="235063"/>
            <a:ext cx="8460105" cy="429768"/>
          </a:xfrm>
        </p:spPr>
        <p:txBody>
          <a:bodyPr/>
          <a:lstStyle>
            <a:lvl1pPr>
              <a:defRPr>
                <a:solidFill>
                  <a:srgbClr val="000000"/>
                </a:solidFill>
              </a:defRPr>
            </a:lvl1pPr>
          </a:lstStyle>
          <a:p>
            <a:r>
              <a:rPr lang="en-US" noProof="0" dirty="0"/>
              <a:t>Click to edit master title style</a:t>
            </a:r>
          </a:p>
        </p:txBody>
      </p:sp>
      <p:sp>
        <p:nvSpPr>
          <p:cNvPr id="9" name="Content Placeholder 8"/>
          <p:cNvSpPr>
            <a:spLocks noGrp="1"/>
          </p:cNvSpPr>
          <p:nvPr>
            <p:ph sz="quarter" idx="16"/>
          </p:nvPr>
        </p:nvSpPr>
        <p:spPr>
          <a:xfrm>
            <a:off x="329184" y="1189039"/>
            <a:ext cx="2523744"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7"/>
          </p:nvPr>
        </p:nvSpPr>
        <p:spPr>
          <a:xfrm>
            <a:off x="3124486" y="1189039"/>
            <a:ext cx="2523744" cy="3222625"/>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18"/>
          </p:nvPr>
        </p:nvSpPr>
        <p:spPr>
          <a:xfrm>
            <a:off x="5919788" y="1189039"/>
            <a:ext cx="2527300"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28735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328614" y="235064"/>
            <a:ext cx="8123236" cy="430887"/>
          </a:xfrm>
          <a:prstGeom prst="rect">
            <a:avLst/>
          </a:prstGeom>
          <a:ln>
            <a:noFill/>
          </a:ln>
        </p:spPr>
        <p:txBody>
          <a:bodyPr vert="horz" wrap="square" lIns="0" tIns="0" rIns="0" bIns="0" rtlCol="0" anchor="t" anchorCtr="0">
            <a:noAutofit/>
          </a:bodyPr>
          <a:lstStyle/>
          <a:p>
            <a:r>
              <a:rPr lang="en-US" noProof="0" dirty="0"/>
              <a:t>Click to edit master title style</a:t>
            </a:r>
          </a:p>
        </p:txBody>
      </p:sp>
      <p:sp>
        <p:nvSpPr>
          <p:cNvPr id="7" name="Text Placeholder 6"/>
          <p:cNvSpPr>
            <a:spLocks noGrp="1"/>
          </p:cNvSpPr>
          <p:nvPr>
            <p:ph type="body" idx="1"/>
          </p:nvPr>
        </p:nvSpPr>
        <p:spPr bwMode="black">
          <a:xfrm>
            <a:off x="330200" y="1188720"/>
            <a:ext cx="8119872" cy="3219768"/>
          </a:xfrm>
          <a:prstGeom prst="rect">
            <a:avLst/>
          </a:prstGeom>
        </p:spPr>
        <p:txBody>
          <a:bodyPr vert="horz" wrap="square"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Box 8"/>
          <p:cNvSpPr txBox="1"/>
          <p:nvPr/>
        </p:nvSpPr>
        <p:spPr>
          <a:xfrm>
            <a:off x="444501" y="4758803"/>
            <a:ext cx="8012545" cy="228600"/>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rgbClr val="B9B8BB"/>
                </a:solidFill>
                <a:latin typeface="HP Simplified"/>
                <a:cs typeface="HP Simplified"/>
              </a:rPr>
              <a:t>© Copyright 2012 Hewlett-Packard Development Company, L.P. </a:t>
            </a:r>
            <a:r>
              <a:rPr lang="en-US" sz="700" b="0" i="0" baseline="0" dirty="0">
                <a:solidFill>
                  <a:srgbClr val="B9B8BB"/>
                </a:solidFill>
                <a:latin typeface="HP Simplified"/>
                <a:cs typeface="HP Simplified"/>
              </a:rPr>
              <a:t> </a:t>
            </a:r>
            <a:r>
              <a:rPr lang="en-US" sz="700" b="0" i="0" dirty="0">
                <a:solidFill>
                  <a:srgbClr val="B9B8BB"/>
                </a:solidFill>
                <a:latin typeface="HP Simplified"/>
                <a:cs typeface="HP Simplified"/>
              </a:rPr>
              <a:t>The information contained herein is subject to change without notice.</a:t>
            </a:r>
          </a:p>
        </p:txBody>
      </p:sp>
      <p:sp>
        <p:nvSpPr>
          <p:cNvPr id="8" name="TextBox 7"/>
          <p:cNvSpPr txBox="1"/>
          <p:nvPr/>
        </p:nvSpPr>
        <p:spPr bwMode="gray">
          <a:xfrm>
            <a:off x="329184" y="4788485"/>
            <a:ext cx="323009" cy="149332"/>
          </a:xfrm>
          <a:prstGeom prst="rect">
            <a:avLst/>
          </a:prstGeom>
        </p:spPr>
        <p:txBody>
          <a:bodyPr vert="horz" wrap="none" lIns="0" tIns="45720" rIns="91440" bIns="45720" rtlCol="0" anchor="ctr">
            <a:noAutofit/>
          </a:bodyPr>
          <a:lstStyle/>
          <a:p>
            <a:pPr marL="0" algn="l" defTabSz="914400" rtl="0" eaLnBrk="1" latinLnBrk="0" hangingPunct="1"/>
            <a:fld id="{6C5AF65D-6854-49AF-ABC5-48B5BA0EA842}" type="slidenum">
              <a:rPr lang="en-US" sz="700" b="0" i="0" kern="1200" smtClean="0">
                <a:solidFill>
                  <a:srgbClr val="B9B8BB"/>
                </a:solidFill>
                <a:latin typeface="HP Simplified"/>
                <a:ea typeface="+mn-ea"/>
                <a:cs typeface="HP Simplified"/>
              </a:rPr>
              <a:pPr marL="0" algn="l" defTabSz="914400" rtl="0" eaLnBrk="1" latinLnBrk="0" hangingPunct="1"/>
              <a:t>‹#›</a:t>
            </a:fld>
            <a:endParaRPr lang="en-US" sz="700" b="0" i="0" kern="1200" dirty="0">
              <a:solidFill>
                <a:srgbClr val="B9B8BB"/>
              </a:solidFill>
              <a:latin typeface="HP Simplified"/>
              <a:ea typeface="+mn-ea"/>
              <a:cs typeface="HP Simplified"/>
            </a:endParaRPr>
          </a:p>
        </p:txBody>
      </p:sp>
      <p:pic>
        <p:nvPicPr>
          <p:cNvPr id="4" name="Picture 3" descr="HP_Blue_RGB_150_S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503920" y="4535424"/>
            <a:ext cx="365760" cy="365760"/>
          </a:xfrm>
          <a:prstGeom prst="rect">
            <a:avLst/>
          </a:prstGeom>
        </p:spPr>
      </p:pic>
    </p:spTree>
    <p:extLst>
      <p:ext uri="{BB962C8B-B14F-4D97-AF65-F5344CB8AC3E}">
        <p14:creationId xmlns:p14="http://schemas.microsoft.com/office/powerpoint/2010/main" val="2606275834"/>
      </p:ext>
    </p:extLst>
  </p:cSld>
  <p:clrMap bg1="lt1" tx1="dk1" bg2="lt2" tx2="dk2" accent1="accent1" accent2="accent2" accent3="accent3" accent4="accent4" accent5="accent5" accent6="accent6" hlink="hlink" folHlink="folHlink"/>
  <p:sldLayoutIdLst>
    <p:sldLayoutId id="2147483830" r:id="rId1"/>
    <p:sldLayoutId id="2147483819" r:id="rId2"/>
    <p:sldLayoutId id="2147483834" r:id="rId3"/>
    <p:sldLayoutId id="2147483833" r:id="rId4"/>
    <p:sldLayoutId id="2147483837" r:id="rId5"/>
    <p:sldLayoutId id="2147483809" r:id="rId6"/>
    <p:sldLayoutId id="2147483823" r:id="rId7"/>
    <p:sldLayoutId id="2147483824" r:id="rId8"/>
    <p:sldLayoutId id="2147483825" r:id="rId9"/>
  </p:sldLayoutIdLst>
  <p:hf hdr="0" ftr="0" dt="0"/>
  <p:txStyles>
    <p:titleStyle>
      <a:lvl1pPr algn="l" defTabSz="457200" rtl="0" eaLnBrk="1" latinLnBrk="0" hangingPunct="1">
        <a:lnSpc>
          <a:spcPct val="100000"/>
        </a:lnSpc>
        <a:spcBef>
          <a:spcPct val="0"/>
        </a:spcBef>
        <a:spcAft>
          <a:spcPts val="0"/>
        </a:spcAft>
        <a:buNone/>
        <a:defRPr lang="en-GB" sz="2800" b="1" i="0" kern="1200" dirty="0" smtClean="0">
          <a:solidFill>
            <a:srgbClr val="000000"/>
          </a:solidFill>
          <a:latin typeface="HP Simplified" pitchFamily="34" charset="0"/>
          <a:ea typeface="+mj-ea"/>
          <a:cs typeface="HP Simplified" pitchFamily="34" charset="0"/>
        </a:defRPr>
      </a:lvl1pPr>
    </p:titleStyle>
    <p:bodyStyle>
      <a:lvl1pPr marL="0" indent="0" algn="l" defTabSz="457200" rtl="0" eaLnBrk="1" latinLnBrk="0" hangingPunct="1">
        <a:lnSpc>
          <a:spcPct val="100000"/>
        </a:lnSpc>
        <a:spcBef>
          <a:spcPts val="0"/>
        </a:spcBef>
        <a:spcAft>
          <a:spcPts val="400"/>
        </a:spcAft>
        <a:buSzPct val="100000"/>
        <a:buFont typeface="Arial"/>
        <a:buNone/>
        <a:defRPr sz="1800" b="1" i="0" kern="1200">
          <a:solidFill>
            <a:schemeClr val="accent1"/>
          </a:solidFill>
          <a:latin typeface="HP Simplified" pitchFamily="34" charset="0"/>
          <a:ea typeface="+mn-ea"/>
          <a:cs typeface="HP Simplified" pitchFamily="34" charset="0"/>
        </a:defRPr>
      </a:lvl1pPr>
      <a:lvl2pPr marL="0" indent="0" algn="l" defTabSz="430213" rtl="0" eaLnBrk="1" latinLnBrk="0" hangingPunct="1">
        <a:lnSpc>
          <a:spcPct val="100000"/>
        </a:lnSpc>
        <a:spcBef>
          <a:spcPts val="0"/>
        </a:spcBef>
        <a:spcAft>
          <a:spcPts val="400"/>
        </a:spcAft>
        <a:buSzPct val="100000"/>
        <a:buFont typeface="Lucida Grande"/>
        <a:buNone/>
        <a:defRPr sz="1600" b="0" i="0" kern="1200">
          <a:solidFill>
            <a:srgbClr val="000000"/>
          </a:solidFill>
          <a:latin typeface="HP Simplified" pitchFamily="34" charset="0"/>
          <a:ea typeface="+mn-ea"/>
          <a:cs typeface="HP Simplified" pitchFamily="34" charset="0"/>
        </a:defRPr>
      </a:lvl2pPr>
      <a:lvl3pPr marL="169863" indent="-169863" algn="l" defTabSz="457200" rtl="0" eaLnBrk="1" latinLnBrk="0" hangingPunct="1">
        <a:lnSpc>
          <a:spcPct val="100000"/>
        </a:lnSpc>
        <a:spcBef>
          <a:spcPts val="0"/>
        </a:spcBef>
        <a:spcAft>
          <a:spcPts val="400"/>
        </a:spcAft>
        <a:buFont typeface="Arial"/>
        <a:buChar char="•"/>
        <a:defRPr sz="1400" b="0" i="0" kern="1200">
          <a:solidFill>
            <a:srgbClr val="000000"/>
          </a:solidFill>
          <a:latin typeface="HP Simplified" pitchFamily="34" charset="0"/>
          <a:ea typeface="+mn-ea"/>
          <a:cs typeface="HP Simplified" pitchFamily="34" charset="0"/>
        </a:defRPr>
      </a:lvl3pPr>
      <a:lvl4pPr marL="341313" indent="-180975" algn="l" defTabSz="457200" rtl="0" eaLnBrk="1" latinLnBrk="0" hangingPunct="1">
        <a:lnSpc>
          <a:spcPct val="100000"/>
        </a:lnSpc>
        <a:spcBef>
          <a:spcPts val="0"/>
        </a:spcBef>
        <a:spcAft>
          <a:spcPts val="400"/>
        </a:spcAft>
        <a:buSzPct val="80000"/>
        <a:buFont typeface="Lucida Grande"/>
        <a:buChar char="−"/>
        <a:defRPr lang="en-US" sz="1400" b="0" i="0" kern="1200" dirty="0" smtClean="0">
          <a:solidFill>
            <a:srgbClr val="000000"/>
          </a:solidFill>
          <a:latin typeface="HP Simplified" pitchFamily="34" charset="0"/>
          <a:ea typeface="+mn-ea"/>
          <a:cs typeface="HP Simplified" pitchFamily="34" charset="0"/>
        </a:defRPr>
      </a:lvl4pPr>
      <a:lvl5pPr marL="469900" indent="-150813" algn="l" defTabSz="457200" rtl="0" eaLnBrk="1" latinLnBrk="0" hangingPunct="1">
        <a:lnSpc>
          <a:spcPct val="100000"/>
        </a:lnSpc>
        <a:spcBef>
          <a:spcPts val="0"/>
        </a:spcBef>
        <a:spcAft>
          <a:spcPts val="400"/>
        </a:spcAft>
        <a:buFont typeface="Arial"/>
        <a:buChar char="•"/>
        <a:tabLst/>
        <a:defRPr sz="1400" b="0" i="0" kern="1200">
          <a:solidFill>
            <a:srgbClr val="000000"/>
          </a:solidFill>
          <a:latin typeface="HP Simplified" pitchFamily="34" charset="0"/>
          <a:ea typeface="+mn-ea"/>
          <a:cs typeface="HP Simplified" pitchFamily="34" charset="0"/>
        </a:defRPr>
      </a:lvl5pPr>
      <a:lvl6pPr marL="2286000" indent="0" algn="l" defTabSz="457200" rtl="0" eaLnBrk="1" latinLnBrk="0" hangingPunct="1">
        <a:lnSpc>
          <a:spcPts val="2500"/>
        </a:lnSpc>
        <a:spcBef>
          <a:spcPct val="20000"/>
        </a:spcBef>
        <a:buFont typeface="Arial"/>
        <a:buNone/>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ETMA Standard Workflow Stages</a:t>
            </a:r>
          </a:p>
        </p:txBody>
      </p:sp>
      <p:sp>
        <p:nvSpPr>
          <p:cNvPr id="6" name="Subtitle 5"/>
          <p:cNvSpPr>
            <a:spLocks noGrp="1"/>
          </p:cNvSpPr>
          <p:nvPr>
            <p:ph type="subTitle" idx="1"/>
          </p:nvPr>
        </p:nvSpPr>
        <p:spPr/>
        <p:txBody>
          <a:bodyPr/>
          <a:lstStyle/>
          <a:p>
            <a:r>
              <a:rPr lang="en-US" dirty="0"/>
              <a:t>What they do? Who acts?</a:t>
            </a:r>
          </a:p>
          <a:p>
            <a:r>
              <a:rPr lang="en-US"/>
              <a:t>September</a:t>
            </a:r>
            <a:r>
              <a:rPr lang="en-US" b="0"/>
              <a:t>, 2018</a:t>
            </a:r>
            <a:endParaRPr lang="en-US" b="0" dirty="0"/>
          </a:p>
        </p:txBody>
      </p:sp>
    </p:spTree>
    <p:extLst>
      <p:ext uri="{BB962C8B-B14F-4D97-AF65-F5344CB8AC3E}">
        <p14:creationId xmlns:p14="http://schemas.microsoft.com/office/powerpoint/2010/main" val="263372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Translated Content Retrieval</a:t>
            </a:r>
          </a:p>
        </p:txBody>
      </p:sp>
      <p:sp>
        <p:nvSpPr>
          <p:cNvPr id="7" name="Text Placeholder 6"/>
          <p:cNvSpPr>
            <a:spLocks noGrp="1"/>
          </p:cNvSpPr>
          <p:nvPr>
            <p:ph sz="quarter" idx="10"/>
          </p:nvPr>
        </p:nvSpPr>
        <p:spPr>
          <a:xfrm>
            <a:off x="329184" y="922496"/>
            <a:ext cx="8119872" cy="3228975"/>
          </a:xfrm>
        </p:spPr>
        <p:txBody>
          <a:bodyPr/>
          <a:lstStyle/>
          <a:p>
            <a:r>
              <a:rPr lang="en-US" dirty="0"/>
              <a:t>Download final translated content</a:t>
            </a:r>
          </a:p>
          <a:p>
            <a:pPr lvl="1"/>
            <a:r>
              <a:rPr lang="en-US" u="sng" dirty="0"/>
              <a:t>Stage assigned to</a:t>
            </a:r>
            <a:r>
              <a:rPr lang="en-US" dirty="0"/>
              <a:t>: System</a:t>
            </a:r>
          </a:p>
          <a:p>
            <a:pPr lvl="1"/>
            <a:endParaRPr lang="en-US" dirty="0"/>
          </a:p>
          <a:p>
            <a:pPr lvl="1">
              <a:spcBef>
                <a:spcPct val="0"/>
              </a:spcBef>
            </a:pPr>
            <a:r>
              <a:rPr lang="en-US" dirty="0"/>
              <a:t>User is able to download final translated files from ETMA for delivery to customer and submit job to Finished stage (when job may stay for TM update or information lookup).</a:t>
            </a:r>
          </a:p>
          <a:p>
            <a:pPr lvl="1">
              <a:spcBef>
                <a:spcPct val="0"/>
              </a:spcBef>
            </a:pPr>
            <a:endParaRPr lang="en-US" dirty="0"/>
          </a:p>
          <a:p>
            <a:pPr lvl="1">
              <a:spcBef>
                <a:spcPct val="0"/>
              </a:spcBef>
            </a:pPr>
            <a:r>
              <a:rPr lang="en-US" u="sng" dirty="0"/>
              <a:t>Note</a:t>
            </a:r>
            <a:r>
              <a:rPr lang="en-US" dirty="0"/>
              <a:t>: this workflow stage is NOT a human workflow stage, but requires Project Manager intervention. </a:t>
            </a:r>
          </a:p>
          <a:p>
            <a:pPr lvl="1">
              <a:spcBef>
                <a:spcPct val="0"/>
              </a:spcBef>
            </a:pPr>
            <a:r>
              <a:rPr lang="en-US" dirty="0"/>
              <a:t> </a:t>
            </a:r>
            <a:endParaRPr lang="en-US" sz="14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Finished</a:t>
            </a:r>
          </a:p>
        </p:txBody>
      </p:sp>
      <p:sp>
        <p:nvSpPr>
          <p:cNvPr id="7" name="Text Placeholder 6"/>
          <p:cNvSpPr>
            <a:spLocks noGrp="1"/>
          </p:cNvSpPr>
          <p:nvPr>
            <p:ph sz="quarter" idx="10"/>
          </p:nvPr>
        </p:nvSpPr>
        <p:spPr>
          <a:xfrm>
            <a:off x="329184" y="922496"/>
            <a:ext cx="8119872" cy="3228975"/>
          </a:xfrm>
        </p:spPr>
        <p:txBody>
          <a:bodyPr/>
          <a:lstStyle/>
          <a:p>
            <a:r>
              <a:rPr lang="en-US" dirty="0"/>
              <a:t>Hold job for future actions (TM update, reporting) </a:t>
            </a:r>
          </a:p>
          <a:p>
            <a:pPr lvl="1"/>
            <a:r>
              <a:rPr lang="en-US" u="sng" dirty="0"/>
              <a:t>Stage assigned to</a:t>
            </a:r>
            <a:r>
              <a:rPr lang="en-US" dirty="0"/>
              <a:t>: Project Manager</a:t>
            </a:r>
          </a:p>
          <a:p>
            <a:pPr lvl="1"/>
            <a:endParaRPr lang="en-US" dirty="0"/>
          </a:p>
          <a:p>
            <a:pPr lvl="1">
              <a:spcBef>
                <a:spcPct val="0"/>
              </a:spcBef>
            </a:pPr>
            <a:r>
              <a:rPr lang="en-US" dirty="0"/>
              <a:t>User sends jobs to this workflow stage after downloading the final files from the Translated Content Retrieval Stage. </a:t>
            </a:r>
            <a:endParaRPr lang="en-US" sz="800" dirty="0"/>
          </a:p>
          <a:p>
            <a:pPr lvl="1">
              <a:spcBef>
                <a:spcPct val="0"/>
              </a:spcBef>
            </a:pPr>
            <a:r>
              <a:rPr lang="en-US" dirty="0"/>
              <a:t>Jobs should remain at this stage until there is no further need to access job information or revert job to an earlier stage in the workflow for TM update. </a:t>
            </a:r>
            <a:endParaRPr lang="en-US" sz="800" dirty="0"/>
          </a:p>
          <a:p>
            <a:pPr lvl="1">
              <a:spcBef>
                <a:spcPct val="0"/>
              </a:spcBef>
            </a:pPr>
            <a:r>
              <a:rPr lang="en-US" dirty="0"/>
              <a:t>Jobs can remain at this stage indefinitely, however this has an impact on system performance, and these jobs will not be candidates for Perfect Match. </a:t>
            </a:r>
            <a:endParaRPr lang="en-US" sz="28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Complete</a:t>
            </a:r>
          </a:p>
        </p:txBody>
      </p:sp>
      <p:sp>
        <p:nvSpPr>
          <p:cNvPr id="7" name="Text Placeholder 6"/>
          <p:cNvSpPr>
            <a:spLocks noGrp="1"/>
          </p:cNvSpPr>
          <p:nvPr>
            <p:ph sz="quarter" idx="10"/>
          </p:nvPr>
        </p:nvSpPr>
        <p:spPr>
          <a:xfrm>
            <a:off x="329184" y="922496"/>
            <a:ext cx="8119872" cy="3228975"/>
          </a:xfrm>
        </p:spPr>
        <p:txBody>
          <a:bodyPr/>
          <a:lstStyle/>
          <a:p>
            <a:r>
              <a:rPr lang="en-US" dirty="0"/>
              <a:t>Finalize job and archive it out of ETMA</a:t>
            </a:r>
          </a:p>
          <a:p>
            <a:pPr lvl="1"/>
            <a:r>
              <a:rPr lang="en-US" u="sng" dirty="0"/>
              <a:t>Stage assigned to</a:t>
            </a:r>
            <a:r>
              <a:rPr lang="en-US" dirty="0"/>
              <a:t>: System</a:t>
            </a:r>
          </a:p>
          <a:p>
            <a:pPr lvl="1"/>
            <a:endParaRPr lang="en-US" dirty="0"/>
          </a:p>
          <a:p>
            <a:pPr lvl="1">
              <a:spcBef>
                <a:spcPct val="0"/>
              </a:spcBef>
            </a:pPr>
            <a:r>
              <a:rPr lang="en-US" dirty="0"/>
              <a:t>User sends jobs to this workflow stage when accessing job information or reverting job to an earlier stage in the workflow for TM update, is no longer required.</a:t>
            </a:r>
            <a:endParaRPr lang="en-US" sz="800" dirty="0"/>
          </a:p>
          <a:p>
            <a:pPr lvl="1">
              <a:spcBef>
                <a:spcPct val="0"/>
              </a:spcBef>
            </a:pPr>
            <a:r>
              <a:rPr lang="en-US" dirty="0"/>
              <a:t>Jobs in Complete stage, will be grayed out in the system for 45 days, and will then be archived of the system after this.</a:t>
            </a:r>
            <a:endParaRPr lang="en-US" sz="2800" dirty="0"/>
          </a:p>
        </p:txBody>
      </p:sp>
    </p:spTree>
    <p:extLst>
      <p:ext uri="{BB962C8B-B14F-4D97-AF65-F5344CB8AC3E}">
        <p14:creationId xmlns:p14="http://schemas.microsoft.com/office/powerpoint/2010/main" val="3765176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Exception</a:t>
            </a:r>
          </a:p>
        </p:txBody>
      </p:sp>
      <p:sp>
        <p:nvSpPr>
          <p:cNvPr id="7" name="Text Placeholder 6"/>
          <p:cNvSpPr>
            <a:spLocks noGrp="1"/>
          </p:cNvSpPr>
          <p:nvPr>
            <p:ph sz="quarter" idx="10"/>
          </p:nvPr>
        </p:nvSpPr>
        <p:spPr>
          <a:xfrm>
            <a:off x="329184" y="922496"/>
            <a:ext cx="8119872" cy="3228975"/>
          </a:xfrm>
        </p:spPr>
        <p:txBody>
          <a:bodyPr/>
          <a:lstStyle/>
          <a:p>
            <a:r>
              <a:rPr lang="en-US" dirty="0"/>
              <a:t>Hold job experiencing known system or file issues </a:t>
            </a:r>
          </a:p>
          <a:p>
            <a:pPr lvl="1"/>
            <a:r>
              <a:rPr lang="en-US" u="sng" dirty="0"/>
              <a:t>Stage assigned to</a:t>
            </a:r>
            <a:r>
              <a:rPr lang="en-US" dirty="0"/>
              <a:t>: HP TMS Support (ETMA Service Desk)</a:t>
            </a:r>
          </a:p>
          <a:p>
            <a:pPr lvl="1"/>
            <a:endParaRPr lang="en-US" dirty="0"/>
          </a:p>
          <a:p>
            <a:pPr lvl="1">
              <a:spcBef>
                <a:spcPct val="0"/>
              </a:spcBef>
            </a:pPr>
            <a:r>
              <a:rPr lang="en-US" dirty="0"/>
              <a:t>This stage is NOT a standard stage, but will be included to </a:t>
            </a:r>
            <a:r>
              <a:rPr lang="en-US" u="sng" dirty="0"/>
              <a:t>all</a:t>
            </a:r>
            <a:r>
              <a:rPr lang="en-US" dirty="0"/>
              <a:t> workflows and will require a user assignment. </a:t>
            </a:r>
            <a:endParaRPr lang="en-US" sz="800" dirty="0"/>
          </a:p>
          <a:p>
            <a:pPr lvl="1">
              <a:spcBef>
                <a:spcPct val="0"/>
              </a:spcBef>
            </a:pPr>
            <a:r>
              <a:rPr lang="en-US" dirty="0"/>
              <a:t>Any job experiencing a known system or file issue at a stage in the workflow, will be submitted to Exception.  This stage is normally assigned to the ETMA Service Desk in order for them to address the issue and resubmit job to the relevant workflow stage.</a:t>
            </a:r>
          </a:p>
          <a:p>
            <a:pPr lvl="1">
              <a:spcBef>
                <a:spcPct val="0"/>
              </a:spcBef>
            </a:pPr>
            <a:r>
              <a:rPr lang="en-US" dirty="0"/>
              <a:t>It is recommended that PMs set the notification to their username for the Exception stage, in order to be notify every time a task is submitted to Exception.</a:t>
            </a:r>
            <a:endParaRPr lang="en-US" sz="2800" dirty="0"/>
          </a:p>
        </p:txBody>
      </p:sp>
    </p:spTree>
    <p:extLst>
      <p:ext uri="{BB962C8B-B14F-4D97-AF65-F5344CB8AC3E}">
        <p14:creationId xmlns:p14="http://schemas.microsoft.com/office/powerpoint/2010/main" val="3765176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Recovery</a:t>
            </a:r>
          </a:p>
        </p:txBody>
      </p:sp>
      <p:sp>
        <p:nvSpPr>
          <p:cNvPr id="7" name="Text Placeholder 6"/>
          <p:cNvSpPr>
            <a:spLocks noGrp="1"/>
          </p:cNvSpPr>
          <p:nvPr>
            <p:ph sz="quarter" idx="10"/>
          </p:nvPr>
        </p:nvSpPr>
        <p:spPr>
          <a:xfrm>
            <a:off x="329184" y="922496"/>
            <a:ext cx="8119872" cy="3228975"/>
          </a:xfrm>
        </p:spPr>
        <p:txBody>
          <a:bodyPr/>
          <a:lstStyle/>
          <a:p>
            <a:r>
              <a:rPr lang="en-US" dirty="0"/>
              <a:t>Hold job experiencing unexpected system or file issues </a:t>
            </a:r>
          </a:p>
          <a:p>
            <a:pPr lvl="1"/>
            <a:r>
              <a:rPr lang="en-US" u="sng" dirty="0"/>
              <a:t>Stage assigned to</a:t>
            </a:r>
            <a:r>
              <a:rPr lang="en-US" dirty="0"/>
              <a:t>: HP TMS Support (ETMA Service Desk)</a:t>
            </a:r>
          </a:p>
          <a:p>
            <a:pPr lvl="1"/>
            <a:endParaRPr lang="en-US" dirty="0"/>
          </a:p>
          <a:p>
            <a:pPr lvl="1">
              <a:spcBef>
                <a:spcPct val="0"/>
              </a:spcBef>
            </a:pPr>
            <a:r>
              <a:rPr lang="en-US" dirty="0"/>
              <a:t>This stage is NOT a standard stage, but will be included to </a:t>
            </a:r>
            <a:r>
              <a:rPr lang="en-US" u="sng" dirty="0"/>
              <a:t>all</a:t>
            </a:r>
            <a:r>
              <a:rPr lang="en-US" dirty="0"/>
              <a:t> workflows and will require a user assignment. </a:t>
            </a:r>
            <a:endParaRPr lang="en-US" sz="800" dirty="0"/>
          </a:p>
          <a:p>
            <a:pPr lvl="1">
              <a:spcBef>
                <a:spcPct val="0"/>
              </a:spcBef>
            </a:pPr>
            <a:r>
              <a:rPr lang="en-US" dirty="0"/>
              <a:t>Any job experiencing system or file issue at a stage in the workflow, will be submitted to Recovery.  This stage is normally assigned to the ETMA Service Desk in order for them to address the issue and resubmit job to the relevant workflow stage.</a:t>
            </a:r>
          </a:p>
          <a:p>
            <a:pPr lvl="1">
              <a:spcBef>
                <a:spcPct val="0"/>
              </a:spcBef>
            </a:pPr>
            <a:r>
              <a:rPr lang="en-US" dirty="0"/>
              <a:t>It is recommended that PMs set the notification to their username for the Recovery stage, in order to be notify every time a task is submitted to Recovery.</a:t>
            </a:r>
            <a:endParaRPr lang="en-US" sz="2800" dirty="0"/>
          </a:p>
        </p:txBody>
      </p:sp>
    </p:spTree>
    <p:extLst>
      <p:ext uri="{BB962C8B-B14F-4D97-AF65-F5344CB8AC3E}">
        <p14:creationId xmlns:p14="http://schemas.microsoft.com/office/powerpoint/2010/main" val="3765176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895399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Workflow Stages Descriptions &amp; Assignments</a:t>
            </a:r>
          </a:p>
        </p:txBody>
      </p:sp>
      <p:sp>
        <p:nvSpPr>
          <p:cNvPr id="7" name="Text Placeholder 6"/>
          <p:cNvSpPr>
            <a:spLocks noGrp="1"/>
          </p:cNvSpPr>
          <p:nvPr>
            <p:ph sz="quarter" idx="10"/>
          </p:nvPr>
        </p:nvSpPr>
        <p:spPr/>
        <p:txBody>
          <a:bodyPr/>
          <a:lstStyle/>
          <a:p>
            <a:endParaRPr lang="en-GB" dirty="0"/>
          </a:p>
          <a:p>
            <a:pPr lvl="1"/>
            <a:r>
              <a:rPr lang="en-US" dirty="0"/>
              <a:t>ETMA provides you with a set of workflow templates based on best practices and business needs.</a:t>
            </a:r>
          </a:p>
          <a:p>
            <a:pPr lvl="1"/>
            <a:endParaRPr lang="en-US" dirty="0"/>
          </a:p>
          <a:p>
            <a:pPr lvl="1">
              <a:spcBef>
                <a:spcPct val="0"/>
              </a:spcBef>
            </a:pPr>
            <a:r>
              <a:rPr lang="en-US" dirty="0"/>
              <a:t>Each workflow template includes a series of stages to be run in a particular order. </a:t>
            </a:r>
          </a:p>
          <a:p>
            <a:pPr lvl="1">
              <a:spcBef>
                <a:spcPct val="0"/>
              </a:spcBef>
            </a:pPr>
            <a:endParaRPr lang="en-US" dirty="0"/>
          </a:p>
          <a:p>
            <a:pPr lvl="1">
              <a:spcBef>
                <a:spcPct val="0"/>
              </a:spcBef>
            </a:pPr>
            <a:r>
              <a:rPr lang="en-US" dirty="0"/>
              <a:t>This document highlights each of this workflow stage and which type of user it should be assigned to.</a:t>
            </a:r>
          </a:p>
          <a:p>
            <a:pPr lvl="1">
              <a:spcBef>
                <a:spcPct val="0"/>
              </a:spcBef>
            </a:pPr>
            <a:endParaRPr lang="en-US" dirty="0"/>
          </a:p>
        </p:txBody>
      </p:sp>
    </p:spTree>
    <p:extLst>
      <p:ext uri="{BB962C8B-B14F-4D97-AF65-F5344CB8AC3E}">
        <p14:creationId xmlns:p14="http://schemas.microsoft.com/office/powerpoint/2010/main" val="376517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Authorization</a:t>
            </a:r>
          </a:p>
        </p:txBody>
      </p:sp>
      <p:sp>
        <p:nvSpPr>
          <p:cNvPr id="7" name="Text Placeholder 6"/>
          <p:cNvSpPr>
            <a:spLocks noGrp="1"/>
          </p:cNvSpPr>
          <p:nvPr>
            <p:ph sz="quarter" idx="10"/>
          </p:nvPr>
        </p:nvSpPr>
        <p:spPr/>
        <p:txBody>
          <a:bodyPr/>
          <a:lstStyle/>
          <a:p>
            <a:r>
              <a:rPr lang="en-US" dirty="0"/>
              <a:t>Check extracted content, word count, workflow and user assignment</a:t>
            </a:r>
          </a:p>
          <a:p>
            <a:pPr lvl="1"/>
            <a:r>
              <a:rPr lang="en-US" u="sng" dirty="0">
                <a:latin typeface="+mn-lt"/>
              </a:rPr>
              <a:t>Stage assigned to</a:t>
            </a:r>
            <a:r>
              <a:rPr lang="en-US" dirty="0">
                <a:latin typeface="+mn-lt"/>
              </a:rPr>
              <a:t>: Project</a:t>
            </a:r>
            <a:r>
              <a:rPr lang="en-US" dirty="0">
                <a:solidFill>
                  <a:srgbClr val="00B050"/>
                </a:solidFill>
                <a:latin typeface="+mn-lt"/>
              </a:rPr>
              <a:t> </a:t>
            </a:r>
            <a:r>
              <a:rPr lang="en-US" dirty="0">
                <a:latin typeface="+mn-lt"/>
              </a:rPr>
              <a:t>Manager</a:t>
            </a:r>
          </a:p>
          <a:p>
            <a:pPr lvl="1"/>
            <a:endParaRPr lang="en-US" dirty="0">
              <a:latin typeface="+mn-lt"/>
            </a:endParaRPr>
          </a:p>
          <a:p>
            <a:pPr lvl="1"/>
            <a:r>
              <a:rPr lang="en-US" dirty="0"/>
              <a:t>User validates content extraction, word count report and workflow assignments, prior to launching the job on ETMA. Workflow and due date information can be modified at task level where appropriate. </a:t>
            </a:r>
          </a:p>
        </p:txBody>
      </p:sp>
    </p:spTree>
    <p:extLst>
      <p:ext uri="{BB962C8B-B14F-4D97-AF65-F5344CB8AC3E}">
        <p14:creationId xmlns:p14="http://schemas.microsoft.com/office/powerpoint/2010/main" val="376517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Translation</a:t>
            </a:r>
          </a:p>
        </p:txBody>
      </p:sp>
      <p:sp>
        <p:nvSpPr>
          <p:cNvPr id="7" name="Text Placeholder 6"/>
          <p:cNvSpPr>
            <a:spLocks noGrp="1"/>
          </p:cNvSpPr>
          <p:nvPr>
            <p:ph sz="quarter" idx="10"/>
          </p:nvPr>
        </p:nvSpPr>
        <p:spPr>
          <a:xfrm>
            <a:off x="329184" y="934071"/>
            <a:ext cx="8119872" cy="3228975"/>
          </a:xfrm>
        </p:spPr>
        <p:txBody>
          <a:bodyPr/>
          <a:lstStyle/>
          <a:p>
            <a:r>
              <a:rPr lang="en-US" dirty="0"/>
              <a:t>Translate content and apply terminology</a:t>
            </a:r>
            <a:endParaRPr lang="en-GB" dirty="0"/>
          </a:p>
          <a:p>
            <a:pPr lvl="1"/>
            <a:r>
              <a:rPr lang="en-US" u="sng" dirty="0"/>
              <a:t>Stage assigned to</a:t>
            </a:r>
            <a:r>
              <a:rPr lang="en-US" dirty="0"/>
              <a:t>: Vendor (translator)</a:t>
            </a:r>
          </a:p>
          <a:p>
            <a:pPr lvl="1"/>
            <a:endParaRPr lang="en-US" dirty="0"/>
          </a:p>
          <a:p>
            <a:pPr lvl="1">
              <a:spcBef>
                <a:spcPct val="0"/>
              </a:spcBef>
            </a:pPr>
            <a:r>
              <a:rPr lang="en-US" dirty="0">
                <a:latin typeface="+mn-lt"/>
              </a:rPr>
              <a:t>User downloads SDL TMS package from ETMA, registers it in Studio toolset to perform translation work offline. </a:t>
            </a:r>
          </a:p>
          <a:p>
            <a:pPr lvl="1">
              <a:spcBef>
                <a:spcPct val="0"/>
              </a:spcBef>
            </a:pPr>
            <a:endParaRPr lang="en-US" dirty="0">
              <a:latin typeface="+mn-lt"/>
            </a:endParaRPr>
          </a:p>
          <a:p>
            <a:pPr lvl="1">
              <a:spcBef>
                <a:spcPct val="0"/>
              </a:spcBef>
            </a:pPr>
            <a:r>
              <a:rPr lang="en-US" dirty="0">
                <a:latin typeface="+mn-lt"/>
              </a:rPr>
              <a:t>SDL TMS package will include:</a:t>
            </a:r>
          </a:p>
          <a:p>
            <a:pPr lvl="2" indent="182563">
              <a:spcBef>
                <a:spcPts val="600"/>
              </a:spcBef>
              <a:spcAft>
                <a:spcPts val="600"/>
              </a:spcAft>
              <a:buFontTx/>
              <a:buChar char="•"/>
            </a:pPr>
            <a:r>
              <a:rPr lang="en-US" sz="1600" dirty="0">
                <a:solidFill>
                  <a:schemeClr val="tx1"/>
                </a:solidFill>
                <a:latin typeface="+mn-lt"/>
              </a:rPr>
              <a:t>Bilingual files to be translated</a:t>
            </a:r>
          </a:p>
          <a:p>
            <a:pPr lvl="2" indent="182563">
              <a:spcBef>
                <a:spcPts val="600"/>
              </a:spcBef>
              <a:spcAft>
                <a:spcPts val="600"/>
              </a:spcAft>
              <a:buFontTx/>
              <a:buChar char="•"/>
            </a:pPr>
            <a:r>
              <a:rPr lang="en-US" sz="1600" dirty="0">
                <a:solidFill>
                  <a:schemeClr val="tx1"/>
                </a:solidFill>
                <a:latin typeface="+mn-lt"/>
              </a:rPr>
              <a:t> A Project TM including 100% and fuzzy match from the TM</a:t>
            </a:r>
          </a:p>
          <a:p>
            <a:pPr lvl="2" indent="182563">
              <a:spcBef>
                <a:spcPts val="600"/>
              </a:spcBef>
              <a:spcAft>
                <a:spcPts val="600"/>
              </a:spcAft>
              <a:buFontTx/>
              <a:buChar char="•"/>
            </a:pPr>
            <a:r>
              <a:rPr lang="en-US" sz="1600" dirty="0">
                <a:solidFill>
                  <a:schemeClr val="tx1"/>
                </a:solidFill>
                <a:latin typeface="+mn-lt"/>
              </a:rPr>
              <a:t> Reference Materials (word count report, etc…)</a:t>
            </a:r>
          </a:p>
          <a:p>
            <a:pPr lvl="2" indent="182563">
              <a:spcBef>
                <a:spcPts val="600"/>
              </a:spcBef>
              <a:spcAft>
                <a:spcPts val="600"/>
              </a:spcAft>
              <a:buFontTx/>
              <a:buChar char="•"/>
            </a:pPr>
            <a:r>
              <a:rPr lang="en-US" sz="1600" dirty="0">
                <a:solidFill>
                  <a:schemeClr val="tx1"/>
                </a:solidFill>
                <a:latin typeface="+mn-lt"/>
              </a:rPr>
              <a:t> Linkage to Terminology Database</a:t>
            </a:r>
          </a:p>
        </p:txBody>
      </p:sp>
    </p:spTree>
    <p:extLst>
      <p:ext uri="{BB962C8B-B14F-4D97-AF65-F5344CB8AC3E}">
        <p14:creationId xmlns:p14="http://schemas.microsoft.com/office/powerpoint/2010/main" val="3765176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QA Checks</a:t>
            </a:r>
          </a:p>
        </p:txBody>
      </p:sp>
      <p:sp>
        <p:nvSpPr>
          <p:cNvPr id="7" name="Text Placeholder 6"/>
          <p:cNvSpPr>
            <a:spLocks noGrp="1"/>
          </p:cNvSpPr>
          <p:nvPr>
            <p:ph sz="quarter" idx="10"/>
          </p:nvPr>
        </p:nvSpPr>
        <p:spPr>
          <a:xfrm>
            <a:off x="329184" y="922496"/>
            <a:ext cx="8119872" cy="3228975"/>
          </a:xfrm>
        </p:spPr>
        <p:txBody>
          <a:bodyPr/>
          <a:lstStyle/>
          <a:p>
            <a:r>
              <a:rPr lang="en-US" dirty="0"/>
              <a:t>Perform key verifications on files after translation</a:t>
            </a:r>
            <a:endParaRPr lang="en-GB" dirty="0"/>
          </a:p>
          <a:p>
            <a:pPr lvl="1"/>
            <a:r>
              <a:rPr lang="en-US" u="sng" dirty="0"/>
              <a:t>Stage assigned to</a:t>
            </a:r>
            <a:r>
              <a:rPr lang="en-US" dirty="0"/>
              <a:t>: System</a:t>
            </a:r>
          </a:p>
          <a:p>
            <a:pPr lvl="1"/>
            <a:endParaRPr lang="en-US" dirty="0"/>
          </a:p>
          <a:p>
            <a:pPr lvl="1">
              <a:spcBef>
                <a:spcPct val="0"/>
              </a:spcBef>
            </a:pPr>
            <a:r>
              <a:rPr lang="en-US" dirty="0"/>
              <a:t>QA checks can be run on ETMA on the files submitted back after translation.  If QA check fails, translated files will be submitted back automatically to Translation with relevant failure information.</a:t>
            </a:r>
          </a:p>
          <a:p>
            <a:pPr lvl="1">
              <a:spcBef>
                <a:spcPct val="0"/>
              </a:spcBef>
            </a:pPr>
            <a:endParaRPr lang="en-US" dirty="0"/>
          </a:p>
          <a:p>
            <a:pPr lvl="1">
              <a:spcBef>
                <a:spcPct val="0"/>
              </a:spcBef>
            </a:pPr>
            <a:r>
              <a:rPr lang="en-US" dirty="0"/>
              <a:t>ETMA is offering 3 build-in QA checks:</a:t>
            </a:r>
            <a:endParaRPr lang="en-US" dirty="0">
              <a:solidFill>
                <a:schemeClr val="tx1"/>
              </a:solidFill>
            </a:endParaRPr>
          </a:p>
          <a:p>
            <a:pPr lvl="2" indent="182563">
              <a:spcBef>
                <a:spcPts val="300"/>
              </a:spcBef>
              <a:spcAft>
                <a:spcPts val="300"/>
              </a:spcAft>
              <a:buFontTx/>
              <a:buChar char="•"/>
            </a:pPr>
            <a:r>
              <a:rPr lang="en-US" sz="1600" u="sng" dirty="0">
                <a:solidFill>
                  <a:schemeClr val="tx1"/>
                </a:solidFill>
              </a:rPr>
              <a:t>QA Check: Segments Translated</a:t>
            </a:r>
            <a:r>
              <a:rPr lang="en-US" sz="1600" dirty="0">
                <a:solidFill>
                  <a:schemeClr val="tx1"/>
                </a:solidFill>
              </a:rPr>
              <a:t> – validates that ALL segments have been translated.</a:t>
            </a:r>
          </a:p>
          <a:p>
            <a:pPr lvl="2" indent="182563">
              <a:spcBef>
                <a:spcPts val="300"/>
              </a:spcBef>
              <a:spcAft>
                <a:spcPts val="300"/>
              </a:spcAft>
              <a:buFontTx/>
              <a:buChar char="•"/>
            </a:pPr>
            <a:r>
              <a:rPr lang="en-US" sz="1600" u="sng" dirty="0">
                <a:solidFill>
                  <a:schemeClr val="tx1"/>
                </a:solidFill>
              </a:rPr>
              <a:t>QA Check: Segments Confirmed</a:t>
            </a:r>
            <a:r>
              <a:rPr lang="en-US" sz="1600" dirty="0">
                <a:solidFill>
                  <a:schemeClr val="tx1"/>
                </a:solidFill>
              </a:rPr>
              <a:t> – validates that ALL segments have been confirmed.</a:t>
            </a:r>
          </a:p>
          <a:p>
            <a:pPr lvl="2" indent="182563">
              <a:spcBef>
                <a:spcPts val="300"/>
              </a:spcBef>
              <a:spcAft>
                <a:spcPts val="300"/>
              </a:spcAft>
              <a:buFontTx/>
              <a:buChar char="•"/>
            </a:pPr>
            <a:r>
              <a:rPr lang="en-US" sz="1600" u="sng" dirty="0">
                <a:solidFill>
                  <a:schemeClr val="tx1"/>
                </a:solidFill>
              </a:rPr>
              <a:t>QA Check: Terminology</a:t>
            </a:r>
            <a:r>
              <a:rPr lang="en-US" sz="1600" dirty="0">
                <a:solidFill>
                  <a:schemeClr val="tx1"/>
                </a:solidFill>
              </a:rPr>
              <a:t> – validates that all terms included in relevant term base have been used properly. </a:t>
            </a:r>
          </a:p>
        </p:txBody>
      </p:sp>
    </p:spTree>
    <p:extLst>
      <p:ext uri="{BB962C8B-B14F-4D97-AF65-F5344CB8AC3E}">
        <p14:creationId xmlns:p14="http://schemas.microsoft.com/office/powerpoint/2010/main" val="376517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Client Review</a:t>
            </a:r>
          </a:p>
        </p:txBody>
      </p:sp>
      <p:sp>
        <p:nvSpPr>
          <p:cNvPr id="7" name="Text Placeholder 6"/>
          <p:cNvSpPr>
            <a:spLocks noGrp="1"/>
          </p:cNvSpPr>
          <p:nvPr>
            <p:ph sz="quarter" idx="10"/>
          </p:nvPr>
        </p:nvSpPr>
        <p:spPr>
          <a:xfrm>
            <a:off x="329184" y="922496"/>
            <a:ext cx="8119872" cy="3228975"/>
          </a:xfrm>
        </p:spPr>
        <p:txBody>
          <a:bodyPr/>
          <a:lstStyle/>
          <a:p>
            <a:r>
              <a:rPr lang="en-US" dirty="0"/>
              <a:t>Review and preview translated content</a:t>
            </a:r>
            <a:endParaRPr lang="en-GB" dirty="0"/>
          </a:p>
          <a:p>
            <a:pPr lvl="1"/>
            <a:r>
              <a:rPr lang="en-US" u="sng" dirty="0"/>
              <a:t>Stage assigned to</a:t>
            </a:r>
            <a:r>
              <a:rPr lang="en-US" dirty="0"/>
              <a:t>: Reviewer</a:t>
            </a:r>
          </a:p>
          <a:p>
            <a:pPr lvl="1"/>
            <a:endParaRPr lang="en-US" dirty="0"/>
          </a:p>
          <a:p>
            <a:pPr lvl="1">
              <a:spcBef>
                <a:spcPct val="0"/>
              </a:spcBef>
            </a:pPr>
            <a:r>
              <a:rPr lang="en-US" dirty="0"/>
              <a:t>User performs translation review through the web-based interface (TMS Online).  </a:t>
            </a:r>
          </a:p>
          <a:p>
            <a:pPr lvl="1">
              <a:spcBef>
                <a:spcPct val="0"/>
              </a:spcBef>
            </a:pPr>
            <a:r>
              <a:rPr lang="en-US" dirty="0"/>
              <a:t>Online interface allows for content modification, terminology check and preview of final document.</a:t>
            </a:r>
            <a:endParaRPr lang="en-US" sz="14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Pre-DTP (</a:t>
            </a:r>
            <a:r>
              <a:rPr lang="es-MX" u="sng" dirty="0" err="1"/>
              <a:t>D</a:t>
            </a:r>
            <a:r>
              <a:rPr lang="es-MX" dirty="0" err="1"/>
              <a:t>esk</a:t>
            </a:r>
            <a:r>
              <a:rPr lang="es-MX" u="sng" dirty="0" err="1"/>
              <a:t>T</a:t>
            </a:r>
            <a:r>
              <a:rPr lang="es-MX" dirty="0" err="1"/>
              <a:t>op</a:t>
            </a:r>
            <a:r>
              <a:rPr lang="es-MX" dirty="0"/>
              <a:t> </a:t>
            </a:r>
            <a:r>
              <a:rPr lang="es-MX" u="sng" dirty="0"/>
              <a:t>P</a:t>
            </a:r>
            <a:r>
              <a:rPr lang="es-MX" dirty="0"/>
              <a:t>ublishing)</a:t>
            </a:r>
            <a:endParaRPr lang="en-US" dirty="0"/>
          </a:p>
        </p:txBody>
      </p:sp>
      <p:sp>
        <p:nvSpPr>
          <p:cNvPr id="7" name="Text Placeholder 6"/>
          <p:cNvSpPr>
            <a:spLocks noGrp="1"/>
          </p:cNvSpPr>
          <p:nvPr>
            <p:ph sz="quarter" idx="10"/>
          </p:nvPr>
        </p:nvSpPr>
        <p:spPr>
          <a:xfrm>
            <a:off x="329184" y="922496"/>
            <a:ext cx="8119872" cy="3228975"/>
          </a:xfrm>
        </p:spPr>
        <p:txBody>
          <a:bodyPr/>
          <a:lstStyle/>
          <a:p>
            <a:r>
              <a:rPr lang="en-US" dirty="0"/>
              <a:t>Manage DTP roles and responsibilities</a:t>
            </a:r>
          </a:p>
          <a:p>
            <a:pPr lvl="1"/>
            <a:r>
              <a:rPr lang="en-US" u="sng" dirty="0"/>
              <a:t>Stage assigned to</a:t>
            </a:r>
            <a:r>
              <a:rPr lang="en-US" dirty="0"/>
              <a:t>: Project Manager</a:t>
            </a:r>
          </a:p>
          <a:p>
            <a:pPr lvl="1"/>
            <a:endParaRPr lang="en-US" dirty="0"/>
          </a:p>
          <a:p>
            <a:pPr lvl="1">
              <a:spcBef>
                <a:spcPct val="0"/>
              </a:spcBef>
            </a:pPr>
            <a:r>
              <a:rPr lang="en-US" dirty="0"/>
              <a:t>Pre-DTP stage is the beginning of the process to convert files back to original format. It exists in the workflow as an entry point to allow Update TM to run again if required. </a:t>
            </a:r>
          </a:p>
          <a:p>
            <a:pPr lvl="1">
              <a:spcBef>
                <a:spcPct val="0"/>
              </a:spcBef>
            </a:pPr>
            <a:r>
              <a:rPr lang="en-US" dirty="0"/>
              <a:t>The owner of the DTP Engineering stage can reject tasks back to Pre-DTP if linguistic changes need to be made. The owner of the Pre-DTP stage can then determine how to proceed. </a:t>
            </a:r>
            <a:endParaRPr lang="en-US" sz="14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DTP (</a:t>
            </a:r>
            <a:r>
              <a:rPr lang="es-MX" u="sng" dirty="0" err="1"/>
              <a:t>D</a:t>
            </a:r>
            <a:r>
              <a:rPr lang="es-MX" dirty="0" err="1"/>
              <a:t>esk</a:t>
            </a:r>
            <a:r>
              <a:rPr lang="es-MX" u="sng" dirty="0" err="1"/>
              <a:t>T</a:t>
            </a:r>
            <a:r>
              <a:rPr lang="es-MX" dirty="0" err="1"/>
              <a:t>op</a:t>
            </a:r>
            <a:r>
              <a:rPr lang="es-MX" dirty="0"/>
              <a:t> </a:t>
            </a:r>
            <a:r>
              <a:rPr lang="es-MX" u="sng" dirty="0"/>
              <a:t>P</a:t>
            </a:r>
            <a:r>
              <a:rPr lang="es-MX" dirty="0"/>
              <a:t>ublishing)</a:t>
            </a:r>
            <a:endParaRPr lang="en-US" dirty="0"/>
          </a:p>
        </p:txBody>
      </p:sp>
      <p:sp>
        <p:nvSpPr>
          <p:cNvPr id="7" name="Text Placeholder 6"/>
          <p:cNvSpPr>
            <a:spLocks noGrp="1"/>
          </p:cNvSpPr>
          <p:nvPr>
            <p:ph sz="quarter" idx="10"/>
          </p:nvPr>
        </p:nvSpPr>
        <p:spPr>
          <a:xfrm>
            <a:off x="329184" y="922496"/>
            <a:ext cx="8119872" cy="3228975"/>
          </a:xfrm>
        </p:spPr>
        <p:txBody>
          <a:bodyPr/>
          <a:lstStyle/>
          <a:p>
            <a:r>
              <a:rPr lang="en-US" dirty="0"/>
              <a:t>Perform DTP and generate final document</a:t>
            </a:r>
          </a:p>
          <a:p>
            <a:pPr lvl="1"/>
            <a:r>
              <a:rPr lang="en-US" u="sng" dirty="0"/>
              <a:t>Stage assigned to</a:t>
            </a:r>
            <a:r>
              <a:rPr lang="en-US" dirty="0"/>
              <a:t>: Vendor / DTP user</a:t>
            </a:r>
          </a:p>
          <a:p>
            <a:pPr lvl="1"/>
            <a:endParaRPr lang="en-US" dirty="0"/>
          </a:p>
          <a:p>
            <a:pPr lvl="1">
              <a:spcBef>
                <a:spcPct val="0"/>
              </a:spcBef>
            </a:pPr>
            <a:r>
              <a:rPr lang="en-US" dirty="0"/>
              <a:t>User downloads Target Native file (translated content in original format), and performs relevant DTP work at this stage:</a:t>
            </a:r>
          </a:p>
          <a:p>
            <a:pPr lvl="3">
              <a:spcBef>
                <a:spcPts val="300"/>
              </a:spcBef>
              <a:spcAft>
                <a:spcPts val="300"/>
              </a:spcAft>
              <a:buFont typeface="Arial" pitchFamily="34" charset="0"/>
              <a:buChar char="•"/>
            </a:pPr>
            <a:r>
              <a:rPr lang="en-US" sz="1600" dirty="0">
                <a:solidFill>
                  <a:schemeClr val="tx1"/>
                </a:solidFill>
              </a:rPr>
              <a:t> Formatting work</a:t>
            </a:r>
          </a:p>
          <a:p>
            <a:pPr lvl="3">
              <a:spcBef>
                <a:spcPts val="300"/>
              </a:spcBef>
              <a:spcAft>
                <a:spcPts val="300"/>
              </a:spcAft>
              <a:buFont typeface="Arial" pitchFamily="34" charset="0"/>
              <a:buChar char="•"/>
            </a:pPr>
            <a:r>
              <a:rPr lang="en-US" sz="1600" dirty="0">
                <a:solidFill>
                  <a:schemeClr val="tx1"/>
                </a:solidFill>
              </a:rPr>
              <a:t> Insertion of graphics/images</a:t>
            </a:r>
          </a:p>
          <a:p>
            <a:pPr lvl="3">
              <a:spcBef>
                <a:spcPts val="300"/>
              </a:spcBef>
              <a:spcAft>
                <a:spcPts val="300"/>
              </a:spcAft>
              <a:buFont typeface="Arial" pitchFamily="34" charset="0"/>
              <a:buChar char="•"/>
            </a:pPr>
            <a:r>
              <a:rPr lang="en-US" sz="1600" dirty="0">
                <a:solidFill>
                  <a:schemeClr val="tx1"/>
                </a:solidFill>
              </a:rPr>
              <a:t> Generation of PDF files</a:t>
            </a:r>
          </a:p>
          <a:p>
            <a:pPr lvl="3">
              <a:spcBef>
                <a:spcPts val="300"/>
              </a:spcBef>
              <a:spcAft>
                <a:spcPts val="300"/>
              </a:spcAft>
              <a:buFont typeface="Arial" pitchFamily="34" charset="0"/>
              <a:buChar char="•"/>
            </a:pPr>
            <a:r>
              <a:rPr lang="en-US" sz="1600" dirty="0">
                <a:solidFill>
                  <a:schemeClr val="tx1"/>
                </a:solidFill>
              </a:rPr>
              <a:t> …</a:t>
            </a:r>
          </a:p>
          <a:p>
            <a:pPr lvl="3">
              <a:spcBef>
                <a:spcPts val="300"/>
              </a:spcBef>
              <a:spcAft>
                <a:spcPts val="300"/>
              </a:spcAft>
              <a:buNone/>
            </a:pPr>
            <a:r>
              <a:rPr lang="en-US" sz="1600" dirty="0">
                <a:solidFill>
                  <a:schemeClr val="tx1"/>
                </a:solidFill>
              </a:rPr>
              <a:t>User may also re-download bilingual files at that stage, to implement content modifications.</a:t>
            </a:r>
          </a:p>
        </p:txBody>
      </p:sp>
    </p:spTree>
    <p:extLst>
      <p:ext uri="{BB962C8B-B14F-4D97-AF65-F5344CB8AC3E}">
        <p14:creationId xmlns:p14="http://schemas.microsoft.com/office/powerpoint/2010/main" val="376517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Client Approval</a:t>
            </a:r>
          </a:p>
        </p:txBody>
      </p:sp>
      <p:sp>
        <p:nvSpPr>
          <p:cNvPr id="7" name="Text Placeholder 6"/>
          <p:cNvSpPr>
            <a:spLocks noGrp="1"/>
          </p:cNvSpPr>
          <p:nvPr>
            <p:ph sz="quarter" idx="10"/>
          </p:nvPr>
        </p:nvSpPr>
        <p:spPr>
          <a:xfrm>
            <a:off x="329184" y="922496"/>
            <a:ext cx="8119872" cy="3228975"/>
          </a:xfrm>
        </p:spPr>
        <p:txBody>
          <a:bodyPr/>
          <a:lstStyle/>
          <a:p>
            <a:r>
              <a:rPr lang="en-US" dirty="0"/>
              <a:t>Review translated content and give final approval</a:t>
            </a:r>
          </a:p>
          <a:p>
            <a:pPr lvl="1"/>
            <a:r>
              <a:rPr lang="en-US" u="sng" dirty="0"/>
              <a:t>Stage assigned to</a:t>
            </a:r>
            <a:r>
              <a:rPr lang="en-US" dirty="0"/>
              <a:t>: Project Lead</a:t>
            </a:r>
          </a:p>
          <a:p>
            <a:pPr lvl="1"/>
            <a:endParaRPr lang="en-US" dirty="0"/>
          </a:p>
          <a:p>
            <a:pPr lvl="1">
              <a:spcBef>
                <a:spcPct val="0"/>
              </a:spcBef>
            </a:pPr>
            <a:r>
              <a:rPr lang="en-US" dirty="0"/>
              <a:t>User is given a read-only view of the translation and may download translated native file for final approval. </a:t>
            </a:r>
            <a:endParaRPr lang="en-US" sz="14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theme/theme1.xml><?xml version="1.0" encoding="utf-8"?>
<a:theme xmlns:a="http://schemas.openxmlformats.org/drawingml/2006/main" name="Title with content">
  <a:themeElements>
    <a:clrScheme name="Custom 171">
      <a:dk1>
        <a:sysClr val="windowText" lastClr="000000"/>
      </a:dk1>
      <a:lt1>
        <a:sysClr val="window" lastClr="FFFFFF"/>
      </a:lt1>
      <a:dk2>
        <a:srgbClr val="000000"/>
      </a:dk2>
      <a:lt2>
        <a:srgbClr val="FFFFFF"/>
      </a:lt2>
      <a:accent1>
        <a:srgbClr val="0096D6"/>
      </a:accent1>
      <a:accent2>
        <a:srgbClr val="F05332"/>
      </a:accent2>
      <a:accent3>
        <a:srgbClr val="822980"/>
      </a:accent3>
      <a:accent4>
        <a:srgbClr val="87898B"/>
      </a:accent4>
      <a:accent5>
        <a:srgbClr val="B9B8BB"/>
      </a:accent5>
      <a:accent6>
        <a:srgbClr val="E5E8E8"/>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0" defTabSz="430213">
          <a:spcAft>
            <a:spcPts val="400"/>
          </a:spcAft>
          <a:buSzPct val="100000"/>
          <a:defRPr sz="1600" dirty="0" smtClean="0">
            <a:solidFill>
              <a:srgbClr val="000000"/>
            </a:solidFill>
            <a:latin typeface="HP Simplified" pitchFamily="34" charset="0"/>
            <a:cs typeface="HP Simplified" pitchFamily="34" charset="0"/>
          </a:defRPr>
        </a:defPPr>
      </a:lstStyle>
    </a:txDef>
  </a:objectDefaults>
  <a:extraClrSchemeLst/>
</a:theme>
</file>

<file path=ppt/theme/theme2.xml><?xml version="1.0" encoding="utf-8"?>
<a:theme xmlns:a="http://schemas.openxmlformats.org/drawingml/2006/main" name="Office Theme">
  <a:themeElements>
    <a:clrScheme name="HP Theme colors">
      <a:dk1>
        <a:sysClr val="windowText" lastClr="000000"/>
      </a:dk1>
      <a:lt1>
        <a:sysClr val="window" lastClr="FFFFFF"/>
      </a:lt1>
      <a:dk2>
        <a:srgbClr val="000000"/>
      </a:dk2>
      <a:lt2>
        <a:srgbClr val="EEECE1"/>
      </a:lt2>
      <a:accent1>
        <a:srgbClr val="0096D6"/>
      </a:accent1>
      <a:accent2>
        <a:srgbClr val="F05332"/>
      </a:accent2>
      <a:accent3>
        <a:srgbClr val="B7CA34"/>
      </a:accent3>
      <a:accent4>
        <a:srgbClr val="87898B"/>
      </a:accent4>
      <a:accent5>
        <a:srgbClr val="B9B8BB"/>
      </a:accent5>
      <a:accent6>
        <a:srgbClr val="E5E8E8"/>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34714</TotalTime>
  <Words>1000</Words>
  <Application>Microsoft Office PowerPoint</Application>
  <PresentationFormat>On-screen Show (16:9)</PresentationFormat>
  <Paragraphs>99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Lucida Grande</vt:lpstr>
      <vt:lpstr>HP Simplified</vt:lpstr>
      <vt:lpstr>Title with content</vt:lpstr>
      <vt:lpstr>ETMA Standard Workflow Stages</vt:lpstr>
      <vt:lpstr>Workflow Stages Descriptions &amp; Assignments</vt:lpstr>
      <vt:lpstr>Authorization</vt:lpstr>
      <vt:lpstr>Translation</vt:lpstr>
      <vt:lpstr>QA Checks</vt:lpstr>
      <vt:lpstr>Client Review</vt:lpstr>
      <vt:lpstr>Pre-DTP (DeskTop Publishing)</vt:lpstr>
      <vt:lpstr>DTP (DeskTop Publishing)</vt:lpstr>
      <vt:lpstr>Client Approval</vt:lpstr>
      <vt:lpstr>Translated Content Retrieval</vt:lpstr>
      <vt:lpstr>Finished</vt:lpstr>
      <vt:lpstr>Complete</vt:lpstr>
      <vt:lpstr>Exception</vt:lpstr>
      <vt:lpstr>Recovery</vt:lpstr>
      <vt:lpstr>Thank you</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Greg (Brand Strategy)</dc:creator>
  <cp:lastModifiedBy>Flores, Laura (Translation &amp; Localization)</cp:lastModifiedBy>
  <cp:revision>1047</cp:revision>
  <cp:lastPrinted>2012-04-13T15:38:33Z</cp:lastPrinted>
  <dcterms:created xsi:type="dcterms:W3CDTF">2012-04-18T19:31:44Z</dcterms:created>
  <dcterms:modified xsi:type="dcterms:W3CDTF">2018-09-26T17:20:51Z</dcterms:modified>
</cp:coreProperties>
</file>